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media/image6.jpg" ContentType="image/png"/>
  <Override PartName="/ppt/media/image72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</p:sldMasterIdLst>
  <p:sldIdLst>
    <p:sldId id="289" r:id="rId13"/>
    <p:sldId id="352" r:id="rId14"/>
    <p:sldId id="481" r:id="rId15"/>
    <p:sldId id="381" r:id="rId16"/>
    <p:sldId id="441" r:id="rId17"/>
    <p:sldId id="470" r:id="rId18"/>
    <p:sldId id="471" r:id="rId19"/>
    <p:sldId id="469" r:id="rId20"/>
    <p:sldId id="423" r:id="rId21"/>
    <p:sldId id="384" r:id="rId22"/>
    <p:sldId id="499" r:id="rId23"/>
    <p:sldId id="500" r:id="rId24"/>
    <p:sldId id="391" r:id="rId25"/>
    <p:sldId id="411" r:id="rId26"/>
    <p:sldId id="494" r:id="rId27"/>
    <p:sldId id="473" r:id="rId28"/>
    <p:sldId id="452" r:id="rId29"/>
    <p:sldId id="503" r:id="rId30"/>
    <p:sldId id="304" r:id="rId31"/>
    <p:sldId id="361" r:id="rId32"/>
    <p:sldId id="431" r:id="rId33"/>
    <p:sldId id="491" r:id="rId34"/>
    <p:sldId id="496" r:id="rId35"/>
    <p:sldId id="498" r:id="rId36"/>
    <p:sldId id="482" r:id="rId37"/>
    <p:sldId id="483" r:id="rId38"/>
    <p:sldId id="484" r:id="rId39"/>
    <p:sldId id="505" r:id="rId40"/>
    <p:sldId id="506" r:id="rId41"/>
    <p:sldId id="485" r:id="rId42"/>
    <p:sldId id="486" r:id="rId43"/>
    <p:sldId id="487" r:id="rId44"/>
    <p:sldId id="488" r:id="rId45"/>
    <p:sldId id="550" r:id="rId46"/>
    <p:sldId id="549" r:id="rId47"/>
    <p:sldId id="547" r:id="rId48"/>
    <p:sldId id="551" r:id="rId49"/>
    <p:sldId id="543" r:id="rId50"/>
    <p:sldId id="544" r:id="rId51"/>
    <p:sldId id="545" r:id="rId52"/>
    <p:sldId id="546" r:id="rId53"/>
    <p:sldId id="553" r:id="rId54"/>
    <p:sldId id="358" r:id="rId55"/>
    <p:sldId id="438" r:id="rId56"/>
    <p:sldId id="475" r:id="rId57"/>
    <p:sldId id="439" r:id="rId58"/>
    <p:sldId id="443" r:id="rId59"/>
    <p:sldId id="444" r:id="rId60"/>
    <p:sldId id="442" r:id="rId61"/>
    <p:sldId id="445" r:id="rId62"/>
    <p:sldId id="446" r:id="rId63"/>
    <p:sldId id="437" r:id="rId64"/>
    <p:sldId id="404" r:id="rId65"/>
    <p:sldId id="552" r:id="rId66"/>
    <p:sldId id="554" r:id="rId67"/>
    <p:sldId id="408" r:id="rId68"/>
    <p:sldId id="521" r:id="rId69"/>
    <p:sldId id="520" r:id="rId70"/>
    <p:sldId id="410" r:id="rId71"/>
    <p:sldId id="413" r:id="rId72"/>
    <p:sldId id="479" r:id="rId73"/>
    <p:sldId id="548" r:id="rId74"/>
    <p:sldId id="287" r:id="rId75"/>
    <p:sldId id="416" r:id="rId76"/>
    <p:sldId id="420" r:id="rId77"/>
    <p:sldId id="421" r:id="rId78"/>
    <p:sldId id="286" r:id="rId79"/>
    <p:sldId id="427" r:id="rId80"/>
    <p:sldId id="476" r:id="rId81"/>
    <p:sldId id="428" r:id="rId82"/>
    <p:sldId id="429" r:id="rId83"/>
    <p:sldId id="526" r:id="rId84"/>
    <p:sldId id="534" r:id="rId85"/>
    <p:sldId id="535" r:id="rId86"/>
    <p:sldId id="536" r:id="rId87"/>
    <p:sldId id="537" r:id="rId88"/>
    <p:sldId id="538" r:id="rId89"/>
    <p:sldId id="539" r:id="rId90"/>
    <p:sldId id="540" r:id="rId91"/>
    <p:sldId id="541" r:id="rId92"/>
    <p:sldId id="477" r:id="rId93"/>
    <p:sldId id="478" r:id="rId94"/>
    <p:sldId id="447" r:id="rId95"/>
    <p:sldId id="448" r:id="rId96"/>
    <p:sldId id="449" r:id="rId97"/>
    <p:sldId id="450" r:id="rId9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FF0D"/>
    <a:srgbClr val="FF6699"/>
    <a:srgbClr val="00D000"/>
    <a:srgbClr val="009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3" autoAdjust="0"/>
    <p:restoredTop sz="99260" autoAdjust="0"/>
  </p:normalViewPr>
  <p:slideViewPr>
    <p:cSldViewPr>
      <p:cViewPr>
        <p:scale>
          <a:sx n="66" d="100"/>
          <a:sy n="66" d="100"/>
        </p:scale>
        <p:origin x="-595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5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4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63" Type="http://schemas.openxmlformats.org/officeDocument/2006/relationships/slide" Target="slides/slide51.xml"/><Relationship Id="rId68" Type="http://schemas.openxmlformats.org/officeDocument/2006/relationships/slide" Target="slides/slide56.xml"/><Relationship Id="rId76" Type="http://schemas.openxmlformats.org/officeDocument/2006/relationships/slide" Target="slides/slide64.xml"/><Relationship Id="rId84" Type="http://schemas.openxmlformats.org/officeDocument/2006/relationships/slide" Target="slides/slide72.xml"/><Relationship Id="rId89" Type="http://schemas.openxmlformats.org/officeDocument/2006/relationships/slide" Target="slides/slide77.xml"/><Relationship Id="rId97" Type="http://schemas.openxmlformats.org/officeDocument/2006/relationships/slide" Target="slides/slide85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9.xml"/><Relationship Id="rId92" Type="http://schemas.openxmlformats.org/officeDocument/2006/relationships/slide" Target="slides/slide8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66" Type="http://schemas.openxmlformats.org/officeDocument/2006/relationships/slide" Target="slides/slide54.xml"/><Relationship Id="rId74" Type="http://schemas.openxmlformats.org/officeDocument/2006/relationships/slide" Target="slides/slide62.xml"/><Relationship Id="rId79" Type="http://schemas.openxmlformats.org/officeDocument/2006/relationships/slide" Target="slides/slide67.xml"/><Relationship Id="rId87" Type="http://schemas.openxmlformats.org/officeDocument/2006/relationships/slide" Target="slides/slide75.xml"/><Relationship Id="rId10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9.xml"/><Relationship Id="rId82" Type="http://schemas.openxmlformats.org/officeDocument/2006/relationships/slide" Target="slides/slide70.xml"/><Relationship Id="rId90" Type="http://schemas.openxmlformats.org/officeDocument/2006/relationships/slide" Target="slides/slide78.xml"/><Relationship Id="rId95" Type="http://schemas.openxmlformats.org/officeDocument/2006/relationships/slide" Target="slides/slide83.xml"/><Relationship Id="rId19" Type="http://schemas.openxmlformats.org/officeDocument/2006/relationships/slide" Target="slides/slide7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slide" Target="slides/slide44.xml"/><Relationship Id="rId64" Type="http://schemas.openxmlformats.org/officeDocument/2006/relationships/slide" Target="slides/slide52.xml"/><Relationship Id="rId69" Type="http://schemas.openxmlformats.org/officeDocument/2006/relationships/slide" Target="slides/slide57.xml"/><Relationship Id="rId77" Type="http://schemas.openxmlformats.org/officeDocument/2006/relationships/slide" Target="slides/slide65.xml"/><Relationship Id="rId100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72" Type="http://schemas.openxmlformats.org/officeDocument/2006/relationships/slide" Target="slides/slide60.xml"/><Relationship Id="rId80" Type="http://schemas.openxmlformats.org/officeDocument/2006/relationships/slide" Target="slides/slide68.xml"/><Relationship Id="rId85" Type="http://schemas.openxmlformats.org/officeDocument/2006/relationships/slide" Target="slides/slide73.xml"/><Relationship Id="rId93" Type="http://schemas.openxmlformats.org/officeDocument/2006/relationships/slide" Target="slides/slide81.xml"/><Relationship Id="rId98" Type="http://schemas.openxmlformats.org/officeDocument/2006/relationships/slide" Target="slides/slide86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slide" Target="slides/slide47.xml"/><Relationship Id="rId67" Type="http://schemas.openxmlformats.org/officeDocument/2006/relationships/slide" Target="slides/slide55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slide" Target="slides/slide50.xml"/><Relationship Id="rId70" Type="http://schemas.openxmlformats.org/officeDocument/2006/relationships/slide" Target="slides/slide58.xml"/><Relationship Id="rId75" Type="http://schemas.openxmlformats.org/officeDocument/2006/relationships/slide" Target="slides/slide63.xml"/><Relationship Id="rId83" Type="http://schemas.openxmlformats.org/officeDocument/2006/relationships/slide" Target="slides/slide71.xml"/><Relationship Id="rId88" Type="http://schemas.openxmlformats.org/officeDocument/2006/relationships/slide" Target="slides/slide76.xml"/><Relationship Id="rId91" Type="http://schemas.openxmlformats.org/officeDocument/2006/relationships/slide" Target="slides/slide79.xml"/><Relationship Id="rId96" Type="http://schemas.openxmlformats.org/officeDocument/2006/relationships/slide" Target="slides/slide8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slide" Target="slides/slide48.xml"/><Relationship Id="rId65" Type="http://schemas.openxmlformats.org/officeDocument/2006/relationships/slide" Target="slides/slide53.xml"/><Relationship Id="rId73" Type="http://schemas.openxmlformats.org/officeDocument/2006/relationships/slide" Target="slides/slide61.xml"/><Relationship Id="rId78" Type="http://schemas.openxmlformats.org/officeDocument/2006/relationships/slide" Target="slides/slide66.xml"/><Relationship Id="rId81" Type="http://schemas.openxmlformats.org/officeDocument/2006/relationships/slide" Target="slides/slide69.xml"/><Relationship Id="rId86" Type="http://schemas.openxmlformats.org/officeDocument/2006/relationships/slide" Target="slides/slide74.xml"/><Relationship Id="rId94" Type="http://schemas.openxmlformats.org/officeDocument/2006/relationships/slide" Target="slides/slide82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39" Type="http://schemas.openxmlformats.org/officeDocument/2006/relationships/slide" Target="slides/slide2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1F8E-65C1-48C9-B147-DC5AEBD15696}" type="datetimeFigureOut">
              <a:rPr lang="en-US" smtClean="0"/>
              <a:t>3/20/2017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60B7-9F30-4B4A-A242-87E86C91E8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304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1F8E-65C1-48C9-B147-DC5AEBD15696}" type="datetimeFigureOut">
              <a:rPr lang="en-US" smtClean="0"/>
              <a:t>3/20/2017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60B7-9F30-4B4A-A242-87E86C91E8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39046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1F8E-65C1-48C9-B147-DC5AEBD15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60B7-9F30-4B4A-A242-87E86C91E8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15196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1F8E-65C1-48C9-B147-DC5AEBD15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60B7-9F30-4B4A-A242-87E86C91E8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3065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1F8E-65C1-48C9-B147-DC5AEBD15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60B7-9F30-4B4A-A242-87E86C91E8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40119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1F8E-65C1-48C9-B147-DC5AEBD15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60B7-9F30-4B4A-A242-87E86C91E8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82434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1F8E-65C1-48C9-B147-DC5AEBD15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60B7-9F30-4B4A-A242-87E86C91E8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84617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1F8E-65C1-48C9-B147-DC5AEBD15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60B7-9F30-4B4A-A242-87E86C91E8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09859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1F8E-65C1-48C9-B147-DC5AEBD15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60B7-9F30-4B4A-A242-87E86C91E8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78458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1F8E-65C1-48C9-B147-DC5AEBD15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60B7-9F30-4B4A-A242-87E86C91E8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55948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1F8E-65C1-48C9-B147-DC5AEBD15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60B7-9F30-4B4A-A242-87E86C91E8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664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1F8E-65C1-48C9-B147-DC5AEBD15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60B7-9F30-4B4A-A242-87E86C91E8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281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1F8E-65C1-48C9-B147-DC5AEBD15696}" type="datetimeFigureOut">
              <a:rPr lang="en-US" smtClean="0"/>
              <a:t>3/20/2017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60B7-9F30-4B4A-A242-87E86C91E8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497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1F8E-65C1-48C9-B147-DC5AEBD15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60B7-9F30-4B4A-A242-87E86C91E8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8844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1F8E-65C1-48C9-B147-DC5AEBD15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60B7-9F30-4B4A-A242-87E86C91E8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29576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1F8E-65C1-48C9-B147-DC5AEBD15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60B7-9F30-4B4A-A242-87E86C91E8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94733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1F8E-65C1-48C9-B147-DC5AEBD15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60B7-9F30-4B4A-A242-87E86C91E8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10993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1F8E-65C1-48C9-B147-DC5AEBD15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60B7-9F30-4B4A-A242-87E86C91E8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22518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1F8E-65C1-48C9-B147-DC5AEBD15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60B7-9F30-4B4A-A242-87E86C91E8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84085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1F8E-65C1-48C9-B147-DC5AEBD15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60B7-9F30-4B4A-A242-87E86C91E8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17267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1F8E-65C1-48C9-B147-DC5AEBD15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60B7-9F30-4B4A-A242-87E86C91E8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72899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1F8E-65C1-48C9-B147-DC5AEBD15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60B7-9F30-4B4A-A242-87E86C91E8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38746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1F8E-65C1-48C9-B147-DC5AEBD15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60B7-9F30-4B4A-A242-87E86C91E8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100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3DAE6-2860-4E19-8D34-B0E9AA3153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04556-778F-4D5C-8E59-1913316CA7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67994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1F8E-65C1-48C9-B147-DC5AEBD15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60B7-9F30-4B4A-A242-87E86C91E8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21502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1F8E-65C1-48C9-B147-DC5AEBD15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60B7-9F30-4B4A-A242-87E86C91E8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02821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3DAE6-2860-4E19-8D34-B0E9AA3153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04556-778F-4D5C-8E59-1913316CA7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36525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3DAE6-2860-4E19-8D34-B0E9AA3153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04556-778F-4D5C-8E59-1913316CA7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00526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3DAE6-2860-4E19-8D34-B0E9AA3153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04556-778F-4D5C-8E59-1913316CA7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77880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3DAE6-2860-4E19-8D34-B0E9AA3153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04556-778F-4D5C-8E59-1913316CA7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84011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3DAE6-2860-4E19-8D34-B0E9AA3153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04556-778F-4D5C-8E59-1913316CA7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47520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3DAE6-2860-4E19-8D34-B0E9AA3153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04556-778F-4D5C-8E59-1913316CA7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98975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3DAE6-2860-4E19-8D34-B0E9AA3153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04556-778F-4D5C-8E59-1913316CA7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26500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3DAE6-2860-4E19-8D34-B0E9AA3153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04556-778F-4D5C-8E59-1913316CA7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016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3DAE6-2860-4E19-8D34-B0E9AA3153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04556-778F-4D5C-8E59-1913316CA7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92377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3DAE6-2860-4E19-8D34-B0E9AA3153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04556-778F-4D5C-8E59-1913316CA7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33689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3DAE6-2860-4E19-8D34-B0E9AA3153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04556-778F-4D5C-8E59-1913316CA7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65487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3DAE6-2860-4E19-8D34-B0E9AA3153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04556-778F-4D5C-8E59-1913316CA7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6355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3DAE6-2860-4E19-8D34-B0E9AA3153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04556-778F-4D5C-8E59-1913316CA7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335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3DAE6-2860-4E19-8D34-B0E9AA3153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04556-778F-4D5C-8E59-1913316CA7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169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3DAE6-2860-4E19-8D34-B0E9AA3153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04556-778F-4D5C-8E59-1913316CA7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5526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3DAE6-2860-4E19-8D34-B0E9AA3153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04556-778F-4D5C-8E59-1913316CA7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6737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3DAE6-2860-4E19-8D34-B0E9AA3153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04556-778F-4D5C-8E59-1913316CA7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2445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3DAE6-2860-4E19-8D34-B0E9AA3153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04556-778F-4D5C-8E59-1913316CA7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633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1F8E-65C1-48C9-B147-DC5AEBD15696}" type="datetimeFigureOut">
              <a:rPr lang="en-US" smtClean="0"/>
              <a:t>3/20/2017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60B7-9F30-4B4A-A242-87E86C91E8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398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3DAE6-2860-4E19-8D34-B0E9AA3153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04556-778F-4D5C-8E59-1913316CA7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7165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3DAE6-2860-4E19-8D34-B0E9AA3153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04556-778F-4D5C-8E59-1913316CA7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8467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3DAE6-2860-4E19-8D34-B0E9AA3153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04556-778F-4D5C-8E59-1913316CA7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6804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1F8E-65C1-48C9-B147-DC5AEBD15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60B7-9F30-4B4A-A242-87E86C91E8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1834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1F8E-65C1-48C9-B147-DC5AEBD15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60B7-9F30-4B4A-A242-87E86C91E8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3200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1F8E-65C1-48C9-B147-DC5AEBD15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60B7-9F30-4B4A-A242-87E86C91E8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2196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1F8E-65C1-48C9-B147-DC5AEBD15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60B7-9F30-4B4A-A242-87E86C91E8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3275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1F8E-65C1-48C9-B147-DC5AEBD15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60B7-9F30-4B4A-A242-87E86C91E8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0963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1F8E-65C1-48C9-B147-DC5AEBD15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60B7-9F30-4B4A-A242-87E86C91E8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7275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1F8E-65C1-48C9-B147-DC5AEBD15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60B7-9F30-4B4A-A242-87E86C91E8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798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1F8E-65C1-48C9-B147-DC5AEBD15696}" type="datetimeFigureOut">
              <a:rPr lang="en-US" smtClean="0"/>
              <a:t>3/20/2017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60B7-9F30-4B4A-A242-87E86C91E8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8343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1F8E-65C1-48C9-B147-DC5AEBD15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60B7-9F30-4B4A-A242-87E86C91E8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3647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1F8E-65C1-48C9-B147-DC5AEBD15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60B7-9F30-4B4A-A242-87E86C91E8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1139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1F8E-65C1-48C9-B147-DC5AEBD15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60B7-9F30-4B4A-A242-87E86C91E8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9457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1F8E-65C1-48C9-B147-DC5AEBD15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60B7-9F30-4B4A-A242-87E86C91E8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8283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1F8E-65C1-48C9-B147-DC5AEBD15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60B7-9F30-4B4A-A242-87E86C91E8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0418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1F8E-65C1-48C9-B147-DC5AEBD15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60B7-9F30-4B4A-A242-87E86C91E8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2831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1F8E-65C1-48C9-B147-DC5AEBD15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60B7-9F30-4B4A-A242-87E86C91E8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1035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1F8E-65C1-48C9-B147-DC5AEBD15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60B7-9F30-4B4A-A242-87E86C91E8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101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1F8E-65C1-48C9-B147-DC5AEBD15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60B7-9F30-4B4A-A242-87E86C91E8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5134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1F8E-65C1-48C9-B147-DC5AEBD15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60B7-9F30-4B4A-A242-87E86C91E8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484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1F8E-65C1-48C9-B147-DC5AEBD15696}" type="datetimeFigureOut">
              <a:rPr lang="en-US" smtClean="0"/>
              <a:t>3/20/2017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60B7-9F30-4B4A-A242-87E86C91E8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734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1F8E-65C1-48C9-B147-DC5AEBD15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60B7-9F30-4B4A-A242-87E86C91E8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4659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1F8E-65C1-48C9-B147-DC5AEBD15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60B7-9F30-4B4A-A242-87E86C91E8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1190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1F8E-65C1-48C9-B147-DC5AEBD15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60B7-9F30-4B4A-A242-87E86C91E8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0370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1F8E-65C1-48C9-B147-DC5AEBD15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60B7-9F30-4B4A-A242-87E86C91E8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488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1F8E-65C1-48C9-B147-DC5AEBD15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60B7-9F30-4B4A-A242-87E86C91E8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9714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1F8E-65C1-48C9-B147-DC5AEBD15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60B7-9F30-4B4A-A242-87E86C91E8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975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1F8E-65C1-48C9-B147-DC5AEBD15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60B7-9F30-4B4A-A242-87E86C91E8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3096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1F8E-65C1-48C9-B147-DC5AEBD15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60B7-9F30-4B4A-A242-87E86C91E8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5715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1F8E-65C1-48C9-B147-DC5AEBD15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60B7-9F30-4B4A-A242-87E86C91E8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5822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1F8E-65C1-48C9-B147-DC5AEBD15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60B7-9F30-4B4A-A242-87E86C91E8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894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1F8E-65C1-48C9-B147-DC5AEBD15696}" type="datetimeFigureOut">
              <a:rPr lang="en-US" smtClean="0"/>
              <a:t>3/20/2017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60B7-9F30-4B4A-A242-87E86C91E8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997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1F8E-65C1-48C9-B147-DC5AEBD15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60B7-9F30-4B4A-A242-87E86C91E8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2345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1F8E-65C1-48C9-B147-DC5AEBD15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60B7-9F30-4B4A-A242-87E86C91E8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3658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1F8E-65C1-48C9-B147-DC5AEBD15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60B7-9F30-4B4A-A242-87E86C91E8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3213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1F8E-65C1-48C9-B147-DC5AEBD15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60B7-9F30-4B4A-A242-87E86C91E8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1835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1F8E-65C1-48C9-B147-DC5AEBD15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60B7-9F30-4B4A-A242-87E86C91E8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0025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1F8E-65C1-48C9-B147-DC5AEBD15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60B7-9F30-4B4A-A242-87E86C91E8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0554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1F8E-65C1-48C9-B147-DC5AEBD15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60B7-9F30-4B4A-A242-87E86C91E8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8809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1F8E-65C1-48C9-B147-DC5AEBD15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60B7-9F30-4B4A-A242-87E86C91E8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1360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1F8E-65C1-48C9-B147-DC5AEBD15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60B7-9F30-4B4A-A242-87E86C91E8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1632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1F8E-65C1-48C9-B147-DC5AEBD15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60B7-9F30-4B4A-A242-87E86C91E8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767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1F8E-65C1-48C9-B147-DC5AEBD15696}" type="datetimeFigureOut">
              <a:rPr lang="en-US" smtClean="0"/>
              <a:t>3/20/2017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60B7-9F30-4B4A-A242-87E86C91E8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74436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1F8E-65C1-48C9-B147-DC5AEBD15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60B7-9F30-4B4A-A242-87E86C91E8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22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1F8E-65C1-48C9-B147-DC5AEBD15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60B7-9F30-4B4A-A242-87E86C91E8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81500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1F8E-65C1-48C9-B147-DC5AEBD15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60B7-9F30-4B4A-A242-87E86C91E8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1930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1F8E-65C1-48C9-B147-DC5AEBD15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60B7-9F30-4B4A-A242-87E86C91E8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47060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1F8E-65C1-48C9-B147-DC5AEBD15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60B7-9F30-4B4A-A242-87E86C91E8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514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1F8E-65C1-48C9-B147-DC5AEBD15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60B7-9F30-4B4A-A242-87E86C91E8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0532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1F8E-65C1-48C9-B147-DC5AEBD15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60B7-9F30-4B4A-A242-87E86C91E8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156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1F8E-65C1-48C9-B147-DC5AEBD15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60B7-9F30-4B4A-A242-87E86C91E8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99417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1F8E-65C1-48C9-B147-DC5AEBD15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60B7-9F30-4B4A-A242-87E86C91E8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764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1F8E-65C1-48C9-B147-DC5AEBD15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60B7-9F30-4B4A-A242-87E86C91E8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380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1F8E-65C1-48C9-B147-DC5AEBD15696}" type="datetimeFigureOut">
              <a:rPr lang="en-US" smtClean="0"/>
              <a:t>3/20/2017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60B7-9F30-4B4A-A242-87E86C91E8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0100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1F8E-65C1-48C9-B147-DC5AEBD15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60B7-9F30-4B4A-A242-87E86C91E8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70725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1F8E-65C1-48C9-B147-DC5AEBD15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60B7-9F30-4B4A-A242-87E86C91E8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82338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1F8E-65C1-48C9-B147-DC5AEBD15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60B7-9F30-4B4A-A242-87E86C91E8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98573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1F8E-65C1-48C9-B147-DC5AEBD15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60B7-9F30-4B4A-A242-87E86C91E8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28680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1F8E-65C1-48C9-B147-DC5AEBD15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60B7-9F30-4B4A-A242-87E86C91E8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08389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1F8E-65C1-48C9-B147-DC5AEBD15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60B7-9F30-4B4A-A242-87E86C91E8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51812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1F8E-65C1-48C9-B147-DC5AEBD15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60B7-9F30-4B4A-A242-87E86C91E8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89160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1F8E-65C1-48C9-B147-DC5AEBD15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60B7-9F30-4B4A-A242-87E86C91E8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73738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1F8E-65C1-48C9-B147-DC5AEBD15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60B7-9F30-4B4A-A242-87E86C91E8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5315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1F8E-65C1-48C9-B147-DC5AEBD15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60B7-9F30-4B4A-A242-87E86C91E8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003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1F8E-65C1-48C9-B147-DC5AEBD15696}" type="datetimeFigureOut">
              <a:rPr lang="en-US" smtClean="0"/>
              <a:t>3/20/2017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60B7-9F30-4B4A-A242-87E86C91E8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11474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1F8E-65C1-48C9-B147-DC5AEBD15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60B7-9F30-4B4A-A242-87E86C91E8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3255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1F8E-65C1-48C9-B147-DC5AEBD15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60B7-9F30-4B4A-A242-87E86C91E8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32896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1F8E-65C1-48C9-B147-DC5AEBD15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60B7-9F30-4B4A-A242-87E86C91E8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50769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1F8E-65C1-48C9-B147-DC5AEBD15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60B7-9F30-4B4A-A242-87E86C91E8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8651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1F8E-65C1-48C9-B147-DC5AEBD15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60B7-9F30-4B4A-A242-87E86C91E8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29470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1F8E-65C1-48C9-B147-DC5AEBD15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60B7-9F30-4B4A-A242-87E86C91E8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03902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1F8E-65C1-48C9-B147-DC5AEBD15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60B7-9F30-4B4A-A242-87E86C91E8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55939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1F8E-65C1-48C9-B147-DC5AEBD15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60B7-9F30-4B4A-A242-87E86C91E8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27328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1F8E-65C1-48C9-B147-DC5AEBD15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60B7-9F30-4B4A-A242-87E86C91E8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60981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3DAE6-2860-4E19-8D34-B0E9AA3153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04556-778F-4D5C-8E59-1913316CA7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927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1F8E-65C1-48C9-B147-DC5AEBD15696}" type="datetimeFigureOut">
              <a:rPr lang="en-US" smtClean="0"/>
              <a:t>3/20/2017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60B7-9F30-4B4A-A242-87E86C91E8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05417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3DAE6-2860-4E19-8D34-B0E9AA3153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04556-778F-4D5C-8E59-1913316CA7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51347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3DAE6-2860-4E19-8D34-B0E9AA3153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04556-778F-4D5C-8E59-1913316CA7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78018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3DAE6-2860-4E19-8D34-B0E9AA3153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04556-778F-4D5C-8E59-1913316CA7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22809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3DAE6-2860-4E19-8D34-B0E9AA3153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04556-778F-4D5C-8E59-1913316CA7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20699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3DAE6-2860-4E19-8D34-B0E9AA3153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04556-778F-4D5C-8E59-1913316CA7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53288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3DAE6-2860-4E19-8D34-B0E9AA3153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04556-778F-4D5C-8E59-1913316CA7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83809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3DAE6-2860-4E19-8D34-B0E9AA3153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04556-778F-4D5C-8E59-1913316CA7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25363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3DAE6-2860-4E19-8D34-B0E9AA3153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04556-778F-4D5C-8E59-1913316CA7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2625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3DAE6-2860-4E19-8D34-B0E9AA3153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04556-778F-4D5C-8E59-1913316CA7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97703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3DAE6-2860-4E19-8D34-B0E9AA3153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04556-778F-4D5C-8E59-1913316CA7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421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71F8E-65C1-48C9-B147-DC5AEBD15696}" type="datetimeFigureOut">
              <a:rPr lang="en-US" smtClean="0"/>
              <a:t>3/20/2017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260B7-9F30-4B4A-A242-87E86C91E8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617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71F8E-65C1-48C9-B147-DC5AEBD15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260B7-9F30-4B4A-A242-87E86C91E8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385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71F8E-65C1-48C9-B147-DC5AEBD15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260B7-9F30-4B4A-A242-87E86C91E8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317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3DAE6-2860-4E19-8D34-B0E9AA3153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04556-778F-4D5C-8E59-1913316CA7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615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3DAE6-2860-4E19-8D34-B0E9AA3153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04556-778F-4D5C-8E59-1913316CA7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313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71F8E-65C1-48C9-B147-DC5AEBD15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260B7-9F30-4B4A-A242-87E86C91E8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44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71F8E-65C1-48C9-B147-DC5AEBD15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260B7-9F30-4B4A-A242-87E86C91E8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7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71F8E-65C1-48C9-B147-DC5AEBD15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260B7-9F30-4B4A-A242-87E86C91E8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105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71F8E-65C1-48C9-B147-DC5AEBD15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260B7-9F30-4B4A-A242-87E86C91E8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714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71F8E-65C1-48C9-B147-DC5AEBD15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260B7-9F30-4B4A-A242-87E86C91E8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502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71F8E-65C1-48C9-B147-DC5AEBD15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260B7-9F30-4B4A-A242-87E86C91E8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861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3DAE6-2860-4E19-8D34-B0E9AA3153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04556-778F-4D5C-8E59-1913316CA7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067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image" Target="../media/image93.png"/><Relationship Id="rId7" Type="http://schemas.openxmlformats.org/officeDocument/2006/relationships/image" Target="../media/image131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1.png"/><Relationship Id="rId5" Type="http://schemas.openxmlformats.org/officeDocument/2006/relationships/image" Target="../media/image111.png"/><Relationship Id="rId4" Type="http://schemas.openxmlformats.org/officeDocument/2006/relationships/image" Target="../media/image10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image" Target="../media/image93.png"/><Relationship Id="rId7" Type="http://schemas.openxmlformats.org/officeDocument/2006/relationships/image" Target="../media/image131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1.png"/><Relationship Id="rId5" Type="http://schemas.openxmlformats.org/officeDocument/2006/relationships/image" Target="../media/image111.png"/><Relationship Id="rId4" Type="http://schemas.openxmlformats.org/officeDocument/2006/relationships/image" Target="../media/image10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8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173.png"/><Relationship Id="rId5" Type="http://schemas.openxmlformats.org/officeDocument/2006/relationships/image" Target="../media/image152.png"/><Relationship Id="rId4" Type="http://schemas.openxmlformats.org/officeDocument/2006/relationships/image" Target="../media/image14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0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12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4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1.png"/><Relationship Id="rId4" Type="http://schemas.openxmlformats.org/officeDocument/2006/relationships/image" Target="../media/image62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4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92.png"/><Relationship Id="rId1" Type="http://schemas.openxmlformats.org/officeDocument/2006/relationships/slideLayout" Target="../slideLayouts/slideLayout4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1.pn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1.png"/><Relationship Id="rId1" Type="http://schemas.openxmlformats.org/officeDocument/2006/relationships/slideLayout" Target="../slideLayouts/slideLayout4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7" Type="http://schemas.openxmlformats.org/officeDocument/2006/relationships/image" Target="../media/image58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172.png"/><Relationship Id="rId5" Type="http://schemas.openxmlformats.org/officeDocument/2006/relationships/image" Target="../media/image161.png"/><Relationship Id="rId4" Type="http://schemas.openxmlformats.org/officeDocument/2006/relationships/image" Target="../media/image15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1.png"/><Relationship Id="rId4" Type="http://schemas.openxmlformats.org/officeDocument/2006/relationships/image" Target="../media/image620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g"/><Relationship Id="rId13" Type="http://schemas.openxmlformats.org/officeDocument/2006/relationships/image" Target="../media/image71.jpg"/><Relationship Id="rId3" Type="http://schemas.openxmlformats.org/officeDocument/2006/relationships/image" Target="../media/image61.jpg"/><Relationship Id="rId7" Type="http://schemas.openxmlformats.org/officeDocument/2006/relationships/image" Target="../media/image65.jpg"/><Relationship Id="rId12" Type="http://schemas.openxmlformats.org/officeDocument/2006/relationships/image" Target="../media/image70.jp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11" Type="http://schemas.openxmlformats.org/officeDocument/2006/relationships/image" Target="../media/image69.jpg"/><Relationship Id="rId5" Type="http://schemas.openxmlformats.org/officeDocument/2006/relationships/image" Target="../media/image63.jpeg"/><Relationship Id="rId10" Type="http://schemas.openxmlformats.org/officeDocument/2006/relationships/image" Target="../media/image68.jpeg"/><Relationship Id="rId4" Type="http://schemas.openxmlformats.org/officeDocument/2006/relationships/image" Target="../media/image62.jpg"/><Relationship Id="rId9" Type="http://schemas.openxmlformats.org/officeDocument/2006/relationships/image" Target="../media/image67.jpeg"/><Relationship Id="rId14" Type="http://schemas.openxmlformats.org/officeDocument/2006/relationships/image" Target="../media/image72.jp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80.png"/><Relationship Id="rId4" Type="http://schemas.openxmlformats.org/officeDocument/2006/relationships/image" Target="../media/image470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7" Type="http://schemas.openxmlformats.org/officeDocument/2006/relationships/image" Target="../media/image580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172.png"/><Relationship Id="rId5" Type="http://schemas.openxmlformats.org/officeDocument/2006/relationships/image" Target="../media/image161.png"/><Relationship Id="rId4" Type="http://schemas.openxmlformats.org/officeDocument/2006/relationships/image" Target="../media/image151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1.png"/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1.png"/><Relationship Id="rId2" Type="http://schemas.openxmlformats.org/officeDocument/2006/relationships/image" Target="../media/image312.png"/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68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57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13" Type="http://schemas.openxmlformats.org/officeDocument/2006/relationships/image" Target="../media/image330.png"/><Relationship Id="rId18" Type="http://schemas.openxmlformats.org/officeDocument/2006/relationships/image" Target="../media/image380.png"/><Relationship Id="rId3" Type="http://schemas.openxmlformats.org/officeDocument/2006/relationships/image" Target="../media/image200.png"/><Relationship Id="rId7" Type="http://schemas.openxmlformats.org/officeDocument/2006/relationships/image" Target="../media/image270.png"/><Relationship Id="rId12" Type="http://schemas.openxmlformats.org/officeDocument/2006/relationships/image" Target="../media/image320.png"/><Relationship Id="rId17" Type="http://schemas.openxmlformats.org/officeDocument/2006/relationships/image" Target="../media/image370.png"/><Relationship Id="rId2" Type="http://schemas.openxmlformats.org/officeDocument/2006/relationships/image" Target="../media/image590.png"/><Relationship Id="rId16" Type="http://schemas.openxmlformats.org/officeDocument/2006/relationships/image" Target="../media/image360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60.png"/><Relationship Id="rId11" Type="http://schemas.openxmlformats.org/officeDocument/2006/relationships/image" Target="../media/image311.png"/><Relationship Id="rId5" Type="http://schemas.openxmlformats.org/officeDocument/2006/relationships/image" Target="../media/image250.png"/><Relationship Id="rId15" Type="http://schemas.openxmlformats.org/officeDocument/2006/relationships/image" Target="../media/image350.png"/><Relationship Id="rId10" Type="http://schemas.openxmlformats.org/officeDocument/2006/relationships/image" Target="../media/image300.png"/><Relationship Id="rId19" Type="http://schemas.openxmlformats.org/officeDocument/2006/relationships/image" Target="../media/image390.png"/><Relationship Id="rId4" Type="http://schemas.openxmlformats.org/officeDocument/2006/relationships/image" Target="../media/image240.png"/><Relationship Id="rId9" Type="http://schemas.openxmlformats.org/officeDocument/2006/relationships/image" Target="../media/image290.png"/><Relationship Id="rId14" Type="http://schemas.openxmlformats.org/officeDocument/2006/relationships/image" Target="../media/image340.pn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5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23622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A Nearly Tight Sum-of-Squares Lower Bound for the Planted Clique Problem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038600"/>
            <a:ext cx="8458200" cy="1219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Aaron Potechin</a:t>
            </a:r>
          </a:p>
          <a:p>
            <a:r>
              <a:rPr lang="en-US" sz="3200" dirty="0" smtClean="0"/>
              <a:t>Institute for Advanced Study</a:t>
            </a:r>
          </a:p>
        </p:txBody>
      </p:sp>
    </p:spTree>
    <p:extLst>
      <p:ext uri="{BB962C8B-B14F-4D97-AF65-F5344CB8AC3E}">
        <p14:creationId xmlns:p14="http://schemas.microsoft.com/office/powerpoint/2010/main" val="31018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SoS Applications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539996"/>
            <a:ext cx="2895600" cy="230838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971800" y="5003238"/>
            <a:ext cx="2952750" cy="91757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200" dirty="0" smtClean="0"/>
              <a:t>Sum of Squares Hierarchy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6535838" y="2155137"/>
            <a:ext cx="2477947" cy="990600"/>
          </a:xfrm>
          <a:prstGeom prst="wedgeRoundRectCallout">
            <a:avLst>
              <a:gd name="adj1" fmla="val -73753"/>
              <a:gd name="adj2" fmla="val 4933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Robotics and Control Theory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184230" y="3569276"/>
            <a:ext cx="2369916" cy="990600"/>
          </a:xfrm>
          <a:prstGeom prst="wedgeRoundRectCallout">
            <a:avLst>
              <a:gd name="adj1" fmla="val 64511"/>
              <a:gd name="adj2" fmla="val -1609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Machine Learning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535839" y="3370336"/>
            <a:ext cx="2477946" cy="647700"/>
          </a:xfrm>
          <a:prstGeom prst="wedgeRoundRectCallout">
            <a:avLst>
              <a:gd name="adj1" fmla="val -73469"/>
              <a:gd name="adj2" fmla="val 2761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Game Theory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184230" y="2002737"/>
            <a:ext cx="2325547" cy="1295400"/>
          </a:xfrm>
          <a:prstGeom prst="wedgeRoundRectCallout">
            <a:avLst>
              <a:gd name="adj1" fmla="val 65170"/>
              <a:gd name="adj2" fmla="val 3476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Quantum Information Theory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6535837" y="4353076"/>
            <a:ext cx="2477947" cy="990600"/>
          </a:xfrm>
          <a:prstGeom prst="wedgeRoundRectCallout">
            <a:avLst>
              <a:gd name="adj1" fmla="val -71418"/>
              <a:gd name="adj2" fmla="val -3946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Formal Verification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Why prove SoS Lower Bounds?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981950" cy="43513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Unconditional lower bounds</a:t>
            </a:r>
          </a:p>
          <a:p>
            <a:r>
              <a:rPr lang="en-US" sz="3200" dirty="0" smtClean="0"/>
              <a:t>Gives a deep understanding of SoS</a:t>
            </a:r>
            <a:endParaRPr lang="en-US" sz="3200" dirty="0"/>
          </a:p>
          <a:p>
            <a:r>
              <a:rPr lang="en-US" sz="3200" dirty="0" smtClean="0"/>
              <a:t>SoS lower bounds rule out all algorithms captured by SoS (including </a:t>
            </a:r>
            <a:r>
              <a:rPr lang="en-US" sz="3200" dirty="0" smtClean="0">
                <a:solidFill>
                  <a:srgbClr val="FF0000"/>
                </a:solidFill>
              </a:rPr>
              <a:t>spectral algorithms</a:t>
            </a:r>
            <a:r>
              <a:rPr lang="en-US" sz="3200" dirty="0" smtClean="0"/>
              <a:t>, </a:t>
            </a:r>
            <a:r>
              <a:rPr lang="en-US" sz="3200" dirty="0" smtClean="0">
                <a:solidFill>
                  <a:srgbClr val="FF0000"/>
                </a:solidFill>
              </a:rPr>
              <a:t>linear programming</a:t>
            </a:r>
            <a:r>
              <a:rPr lang="en-US" sz="3200" dirty="0" smtClean="0"/>
              <a:t>, </a:t>
            </a:r>
            <a:r>
              <a:rPr lang="en-US" sz="3200" smtClean="0"/>
              <a:t>and </a:t>
            </a:r>
            <a:r>
              <a:rPr lang="en-US" sz="3200" smtClean="0">
                <a:solidFill>
                  <a:srgbClr val="FF0000"/>
                </a:solidFill>
              </a:rPr>
              <a:t>semidefinite </a:t>
            </a:r>
            <a:r>
              <a:rPr lang="en-US" sz="3200" dirty="0" smtClean="0">
                <a:solidFill>
                  <a:srgbClr val="FF0000"/>
                </a:solidFill>
              </a:rPr>
              <a:t>programming</a:t>
            </a:r>
            <a:r>
              <a:rPr lang="en-US" sz="3200" dirty="0" smtClean="0"/>
              <a:t>), providing strong evidence of hardness</a:t>
            </a:r>
          </a:p>
        </p:txBody>
      </p:sp>
    </p:spTree>
    <p:extLst>
      <p:ext uri="{BB962C8B-B14F-4D97-AF65-F5344CB8AC3E}">
        <p14:creationId xmlns:p14="http://schemas.microsoft.com/office/powerpoint/2010/main" val="379176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Known SoS Lower Bounds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981950" cy="43513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Through a long line of work, we know SoS lower bounds for general CSPs (constraint satisfaction problems</a:t>
            </a:r>
            <a:r>
              <a:rPr lang="en-US" sz="3200" dirty="0"/>
              <a:t>) </a:t>
            </a:r>
            <a:r>
              <a:rPr lang="en-US" sz="3200" dirty="0" smtClean="0"/>
              <a:t>and other NP-hard problems [</a:t>
            </a:r>
            <a:r>
              <a:rPr lang="en-US" sz="3200" dirty="0" smtClean="0">
                <a:solidFill>
                  <a:srgbClr val="0070C0"/>
                </a:solidFill>
              </a:rPr>
              <a:t>G’99</a:t>
            </a:r>
            <a:r>
              <a:rPr lang="en-US" sz="3200" dirty="0" smtClean="0"/>
              <a:t>], [</a:t>
            </a:r>
            <a:r>
              <a:rPr lang="en-US" sz="3200" dirty="0">
                <a:solidFill>
                  <a:srgbClr val="0070C0"/>
                </a:solidFill>
              </a:rPr>
              <a:t>S’08</a:t>
            </a:r>
            <a:r>
              <a:rPr lang="en-US" sz="3200" dirty="0" smtClean="0"/>
              <a:t>], [</a:t>
            </a:r>
            <a:r>
              <a:rPr lang="en-US" sz="3200" dirty="0" smtClean="0">
                <a:solidFill>
                  <a:srgbClr val="0070C0"/>
                </a:solidFill>
              </a:rPr>
              <a:t>T’09</a:t>
            </a:r>
            <a:r>
              <a:rPr lang="en-US" sz="3200" dirty="0" smtClean="0"/>
              <a:t>], [</a:t>
            </a:r>
            <a:r>
              <a:rPr lang="en-US" sz="3200" dirty="0" smtClean="0">
                <a:solidFill>
                  <a:srgbClr val="0070C0"/>
                </a:solidFill>
              </a:rPr>
              <a:t>BCK’15</a:t>
            </a:r>
            <a:r>
              <a:rPr lang="en-US" sz="3200" dirty="0" smtClean="0"/>
              <a:t>], [</a:t>
            </a:r>
            <a:r>
              <a:rPr lang="en-US" sz="3200" dirty="0" smtClean="0">
                <a:solidFill>
                  <a:srgbClr val="0070C0"/>
                </a:solidFill>
              </a:rPr>
              <a:t>DKMW’17</a:t>
            </a:r>
            <a:r>
              <a:rPr lang="en-US" sz="3200" dirty="0" smtClean="0"/>
              <a:t>]</a:t>
            </a:r>
          </a:p>
          <a:p>
            <a:r>
              <a:rPr lang="en-US" sz="3200" dirty="0"/>
              <a:t>T</a:t>
            </a:r>
            <a:r>
              <a:rPr lang="en-US" sz="3200" dirty="0" smtClean="0"/>
              <a:t>hese techniques are very nice, but many important problems are not constraint satisfaction problems or NP-hard problems.</a:t>
            </a:r>
          </a:p>
          <a:p>
            <a:r>
              <a:rPr lang="en-US" sz="3200" dirty="0" smtClean="0"/>
              <a:t>Focus of this talk: </a:t>
            </a:r>
            <a:r>
              <a:rPr lang="en-US" sz="3200" dirty="0" smtClean="0">
                <a:solidFill>
                  <a:srgbClr val="FF0000"/>
                </a:solidFill>
              </a:rPr>
              <a:t>Planted </a:t>
            </a:r>
            <a:r>
              <a:rPr lang="en-US" sz="3200" dirty="0">
                <a:solidFill>
                  <a:srgbClr val="FF0000"/>
                </a:solidFill>
              </a:rPr>
              <a:t>c</a:t>
            </a:r>
            <a:r>
              <a:rPr lang="en-US" sz="3200" dirty="0" smtClean="0">
                <a:solidFill>
                  <a:srgbClr val="FF0000"/>
                </a:solidFill>
              </a:rPr>
              <a:t>lique</a:t>
            </a:r>
            <a:r>
              <a:rPr lang="en-US" sz="3200" dirty="0" smtClean="0"/>
              <a:t> problem.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7244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Planted Clique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371599"/>
                <a:ext cx="7810500" cy="1963271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sz="3200" dirty="0" smtClean="0"/>
                  <a:t>Random instance: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𝐺</m:t>
                    </m:r>
                    <m:r>
                      <a:rPr lang="en-US" sz="3200" b="0" i="1" smtClean="0">
                        <a:latin typeface="Cambria Math"/>
                      </a:rPr>
                      <m:t>(</m:t>
                    </m:r>
                    <m:r>
                      <a:rPr lang="en-US" sz="3200" b="0" i="1" smtClean="0">
                        <a:latin typeface="Cambria Math"/>
                      </a:rPr>
                      <m:t>𝑛</m:t>
                    </m:r>
                    <m:r>
                      <a:rPr lang="en-US" sz="3200" b="0" i="1" smtClean="0">
                        <a:latin typeface="Cambria Math"/>
                      </a:rPr>
                      <m:t>,</m:t>
                    </m:r>
                    <m:f>
                      <m:f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32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3200" dirty="0" smtClean="0"/>
              </a:p>
              <a:p>
                <a:r>
                  <a:rPr lang="en-US" sz="3200" dirty="0" smtClean="0"/>
                  <a:t>Planted instance: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𝐺</m:t>
                    </m:r>
                    <m:d>
                      <m:d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3200" b="0" i="1" smtClean="0">
                            <a:latin typeface="Cambria Math"/>
                          </a:rPr>
                          <m:t>,</m:t>
                        </m:r>
                        <m:f>
                          <m:f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32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endParaRPr lang="en-US" sz="3200" dirty="0" smtClean="0"/>
              </a:p>
              <a:p>
                <a:r>
                  <a:rPr lang="en-US" sz="3200" dirty="0" smtClean="0"/>
                  <a:t>Example: Which graph has a planted 5-clique?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371599"/>
                <a:ext cx="7810500" cy="1963271"/>
              </a:xfrm>
              <a:blipFill rotWithShape="1">
                <a:blip r:embed="rId2"/>
                <a:stretch>
                  <a:fillRect l="-1561" t="-1242" b="-9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6243918" y="3334871"/>
            <a:ext cx="381000" cy="4078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0" name="Oval 9"/>
          <p:cNvSpPr/>
          <p:nvPr/>
        </p:nvSpPr>
        <p:spPr>
          <a:xfrm>
            <a:off x="7124700" y="3334871"/>
            <a:ext cx="381000" cy="4078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7886700" y="3872754"/>
            <a:ext cx="381000" cy="4078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229600" y="4768103"/>
            <a:ext cx="381000" cy="4078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524500" y="3872754"/>
            <a:ext cx="381000" cy="4078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j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181600" y="4768103"/>
            <a:ext cx="381000" cy="4078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888941" y="5638800"/>
            <a:ext cx="381000" cy="4078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7200900" y="6196853"/>
            <a:ext cx="381000" cy="4078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f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6243918" y="6196853"/>
            <a:ext cx="381000" cy="4078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5524500" y="5638800"/>
            <a:ext cx="381000" cy="4078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1938618" y="3334871"/>
            <a:ext cx="381000" cy="4078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0" name="Oval 19"/>
          <p:cNvSpPr/>
          <p:nvPr/>
        </p:nvSpPr>
        <p:spPr>
          <a:xfrm>
            <a:off x="2819400" y="3334871"/>
            <a:ext cx="381000" cy="4078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581400" y="3872754"/>
            <a:ext cx="381000" cy="4078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3924300" y="4768103"/>
            <a:ext cx="381000" cy="4078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1219200" y="3872754"/>
            <a:ext cx="381000" cy="4078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j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876300" y="4768103"/>
            <a:ext cx="381000" cy="4078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583641" y="5638800"/>
            <a:ext cx="381000" cy="4078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2895600" y="6196853"/>
            <a:ext cx="381000" cy="4078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f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1938618" y="6196853"/>
            <a:ext cx="381000" cy="4078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1219200" y="5638800"/>
            <a:ext cx="381000" cy="4078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30" name="Straight Connector 29"/>
          <p:cNvCxnSpPr>
            <a:stCxn id="19" idx="6"/>
          </p:cNvCxnSpPr>
          <p:nvPr/>
        </p:nvCxnSpPr>
        <p:spPr>
          <a:xfrm>
            <a:off x="2319618" y="3538818"/>
            <a:ext cx="52107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9" idx="5"/>
            <a:endCxn id="22" idx="1"/>
          </p:cNvCxnSpPr>
          <p:nvPr/>
        </p:nvCxnSpPr>
        <p:spPr>
          <a:xfrm>
            <a:off x="2263822" y="3683030"/>
            <a:ext cx="1716274" cy="11448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3" idx="7"/>
            <a:endCxn id="19" idx="3"/>
          </p:cNvCxnSpPr>
          <p:nvPr/>
        </p:nvCxnSpPr>
        <p:spPr>
          <a:xfrm flipV="1">
            <a:off x="1544404" y="3683030"/>
            <a:ext cx="450010" cy="24945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2" idx="1"/>
            <a:endCxn id="20" idx="5"/>
          </p:cNvCxnSpPr>
          <p:nvPr/>
        </p:nvCxnSpPr>
        <p:spPr>
          <a:xfrm flipH="1" flipV="1">
            <a:off x="3144604" y="3683030"/>
            <a:ext cx="835492" cy="11448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27" idx="7"/>
            <a:endCxn id="20" idx="3"/>
          </p:cNvCxnSpPr>
          <p:nvPr/>
        </p:nvCxnSpPr>
        <p:spPr>
          <a:xfrm flipV="1">
            <a:off x="2263822" y="3683030"/>
            <a:ext cx="611374" cy="257355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28" idx="7"/>
            <a:endCxn id="20" idx="3"/>
          </p:cNvCxnSpPr>
          <p:nvPr/>
        </p:nvCxnSpPr>
        <p:spPr>
          <a:xfrm flipV="1">
            <a:off x="1544404" y="3683030"/>
            <a:ext cx="1330792" cy="20155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24" idx="7"/>
            <a:endCxn id="20" idx="3"/>
          </p:cNvCxnSpPr>
          <p:nvPr/>
        </p:nvCxnSpPr>
        <p:spPr>
          <a:xfrm flipV="1">
            <a:off x="1201504" y="3683030"/>
            <a:ext cx="1673692" cy="11448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22" idx="1"/>
            <a:endCxn id="21" idx="4"/>
          </p:cNvCxnSpPr>
          <p:nvPr/>
        </p:nvCxnSpPr>
        <p:spPr>
          <a:xfrm flipH="1" flipV="1">
            <a:off x="3771900" y="4280648"/>
            <a:ext cx="208196" cy="54719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25" idx="0"/>
            <a:endCxn id="21" idx="4"/>
          </p:cNvCxnSpPr>
          <p:nvPr/>
        </p:nvCxnSpPr>
        <p:spPr>
          <a:xfrm flipH="1" flipV="1">
            <a:off x="3771900" y="4280648"/>
            <a:ext cx="2241" cy="135815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26" idx="0"/>
            <a:endCxn id="21" idx="3"/>
          </p:cNvCxnSpPr>
          <p:nvPr/>
        </p:nvCxnSpPr>
        <p:spPr>
          <a:xfrm flipV="1">
            <a:off x="3086100" y="4220913"/>
            <a:ext cx="551096" cy="19759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24" idx="7"/>
            <a:endCxn id="21" idx="2"/>
          </p:cNvCxnSpPr>
          <p:nvPr/>
        </p:nvCxnSpPr>
        <p:spPr>
          <a:xfrm flipV="1">
            <a:off x="1201504" y="4076701"/>
            <a:ext cx="2379896" cy="7511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25" idx="0"/>
            <a:endCxn id="22" idx="3"/>
          </p:cNvCxnSpPr>
          <p:nvPr/>
        </p:nvCxnSpPr>
        <p:spPr>
          <a:xfrm flipV="1">
            <a:off x="3774141" y="5116262"/>
            <a:ext cx="205955" cy="5225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27" idx="7"/>
            <a:endCxn id="22" idx="3"/>
          </p:cNvCxnSpPr>
          <p:nvPr/>
        </p:nvCxnSpPr>
        <p:spPr>
          <a:xfrm flipV="1">
            <a:off x="2263822" y="5116262"/>
            <a:ext cx="1716274" cy="11403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28" idx="7"/>
            <a:endCxn id="22" idx="2"/>
          </p:cNvCxnSpPr>
          <p:nvPr/>
        </p:nvCxnSpPr>
        <p:spPr>
          <a:xfrm flipV="1">
            <a:off x="1544404" y="4972050"/>
            <a:ext cx="2379896" cy="7264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24" idx="6"/>
            <a:endCxn id="22" idx="2"/>
          </p:cNvCxnSpPr>
          <p:nvPr/>
        </p:nvCxnSpPr>
        <p:spPr>
          <a:xfrm>
            <a:off x="1257300" y="4972050"/>
            <a:ext cx="2667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27" idx="7"/>
            <a:endCxn id="25" idx="2"/>
          </p:cNvCxnSpPr>
          <p:nvPr/>
        </p:nvCxnSpPr>
        <p:spPr>
          <a:xfrm flipV="1">
            <a:off x="2263822" y="5842747"/>
            <a:ext cx="1319819" cy="41384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28" idx="6"/>
            <a:endCxn id="25" idx="2"/>
          </p:cNvCxnSpPr>
          <p:nvPr/>
        </p:nvCxnSpPr>
        <p:spPr>
          <a:xfrm>
            <a:off x="1600200" y="5842747"/>
            <a:ext cx="198344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27" idx="6"/>
            <a:endCxn id="26" idx="2"/>
          </p:cNvCxnSpPr>
          <p:nvPr/>
        </p:nvCxnSpPr>
        <p:spPr>
          <a:xfrm>
            <a:off x="2319618" y="6400800"/>
            <a:ext cx="57598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28" idx="6"/>
            <a:endCxn id="26" idx="1"/>
          </p:cNvCxnSpPr>
          <p:nvPr/>
        </p:nvCxnSpPr>
        <p:spPr>
          <a:xfrm>
            <a:off x="1600200" y="5842747"/>
            <a:ext cx="1351196" cy="41384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24" idx="5"/>
            <a:endCxn id="26" idx="1"/>
          </p:cNvCxnSpPr>
          <p:nvPr/>
        </p:nvCxnSpPr>
        <p:spPr>
          <a:xfrm>
            <a:off x="1201504" y="5116262"/>
            <a:ext cx="1749892" cy="11403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28" idx="5"/>
            <a:endCxn id="27" idx="1"/>
          </p:cNvCxnSpPr>
          <p:nvPr/>
        </p:nvCxnSpPr>
        <p:spPr>
          <a:xfrm>
            <a:off x="1544404" y="5986959"/>
            <a:ext cx="450010" cy="26962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24" idx="4"/>
            <a:endCxn id="28" idx="1"/>
          </p:cNvCxnSpPr>
          <p:nvPr/>
        </p:nvCxnSpPr>
        <p:spPr>
          <a:xfrm>
            <a:off x="1066800" y="5175997"/>
            <a:ext cx="208196" cy="5225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5" idx="5"/>
            <a:endCxn id="12" idx="1"/>
          </p:cNvCxnSpPr>
          <p:nvPr/>
        </p:nvCxnSpPr>
        <p:spPr>
          <a:xfrm>
            <a:off x="6569122" y="3683030"/>
            <a:ext cx="1716274" cy="11448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13" idx="7"/>
            <a:endCxn id="5" idx="3"/>
          </p:cNvCxnSpPr>
          <p:nvPr/>
        </p:nvCxnSpPr>
        <p:spPr>
          <a:xfrm flipV="1">
            <a:off x="5849704" y="3683030"/>
            <a:ext cx="450010" cy="24945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5" idx="4"/>
            <a:endCxn id="16" idx="1"/>
          </p:cNvCxnSpPr>
          <p:nvPr/>
        </p:nvCxnSpPr>
        <p:spPr>
          <a:xfrm>
            <a:off x="6434418" y="3742765"/>
            <a:ext cx="822278" cy="25138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10" idx="3"/>
            <a:endCxn id="13" idx="6"/>
          </p:cNvCxnSpPr>
          <p:nvPr/>
        </p:nvCxnSpPr>
        <p:spPr>
          <a:xfrm flipH="1">
            <a:off x="5905500" y="3683030"/>
            <a:ext cx="1274996" cy="3936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>
            <a:stCxn id="10" idx="3"/>
            <a:endCxn id="18" idx="7"/>
          </p:cNvCxnSpPr>
          <p:nvPr/>
        </p:nvCxnSpPr>
        <p:spPr>
          <a:xfrm flipH="1">
            <a:off x="5849704" y="3683030"/>
            <a:ext cx="1330792" cy="20155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>
            <a:stCxn id="10" idx="4"/>
            <a:endCxn id="16" idx="0"/>
          </p:cNvCxnSpPr>
          <p:nvPr/>
        </p:nvCxnSpPr>
        <p:spPr>
          <a:xfrm>
            <a:off x="7315200" y="3742765"/>
            <a:ext cx="76200" cy="24540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stCxn id="11" idx="4"/>
            <a:endCxn id="15" idx="0"/>
          </p:cNvCxnSpPr>
          <p:nvPr/>
        </p:nvCxnSpPr>
        <p:spPr>
          <a:xfrm>
            <a:off x="8077200" y="4280648"/>
            <a:ext cx="2241" cy="135815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stCxn id="11" idx="5"/>
            <a:endCxn id="12" idx="0"/>
          </p:cNvCxnSpPr>
          <p:nvPr/>
        </p:nvCxnSpPr>
        <p:spPr>
          <a:xfrm>
            <a:off x="8211904" y="4220913"/>
            <a:ext cx="208196" cy="54719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stCxn id="15" idx="7"/>
            <a:endCxn id="12" idx="4"/>
          </p:cNvCxnSpPr>
          <p:nvPr/>
        </p:nvCxnSpPr>
        <p:spPr>
          <a:xfrm flipV="1">
            <a:off x="8214145" y="5175997"/>
            <a:ext cx="205955" cy="5225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stCxn id="13" idx="6"/>
            <a:endCxn id="11" idx="2"/>
          </p:cNvCxnSpPr>
          <p:nvPr/>
        </p:nvCxnSpPr>
        <p:spPr>
          <a:xfrm>
            <a:off x="5905500" y="4076701"/>
            <a:ext cx="1981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>
            <a:stCxn id="14" idx="6"/>
            <a:endCxn id="11" idx="2"/>
          </p:cNvCxnSpPr>
          <p:nvPr/>
        </p:nvCxnSpPr>
        <p:spPr>
          <a:xfrm flipV="1">
            <a:off x="5562600" y="4076701"/>
            <a:ext cx="2324100" cy="89534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stCxn id="18" idx="7"/>
            <a:endCxn id="11" idx="3"/>
          </p:cNvCxnSpPr>
          <p:nvPr/>
        </p:nvCxnSpPr>
        <p:spPr>
          <a:xfrm flipV="1">
            <a:off x="5849704" y="4220913"/>
            <a:ext cx="2092792" cy="147762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>
            <a:stCxn id="17" idx="7"/>
            <a:endCxn id="11" idx="3"/>
          </p:cNvCxnSpPr>
          <p:nvPr/>
        </p:nvCxnSpPr>
        <p:spPr>
          <a:xfrm flipV="1">
            <a:off x="6569122" y="4220913"/>
            <a:ext cx="1373374" cy="20356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>
            <a:stCxn id="14" idx="6"/>
            <a:endCxn id="12" idx="2"/>
          </p:cNvCxnSpPr>
          <p:nvPr/>
        </p:nvCxnSpPr>
        <p:spPr>
          <a:xfrm>
            <a:off x="5562600" y="4972050"/>
            <a:ext cx="2667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>
            <a:stCxn id="17" idx="7"/>
            <a:endCxn id="12" idx="3"/>
          </p:cNvCxnSpPr>
          <p:nvPr/>
        </p:nvCxnSpPr>
        <p:spPr>
          <a:xfrm flipV="1">
            <a:off x="6569122" y="5116262"/>
            <a:ext cx="1716274" cy="11403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>
            <a:stCxn id="17" idx="7"/>
            <a:endCxn id="15" idx="2"/>
          </p:cNvCxnSpPr>
          <p:nvPr/>
        </p:nvCxnSpPr>
        <p:spPr>
          <a:xfrm flipV="1">
            <a:off x="6569122" y="5842747"/>
            <a:ext cx="1319819" cy="41384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>
            <a:stCxn id="18" idx="6"/>
            <a:endCxn id="15" idx="2"/>
          </p:cNvCxnSpPr>
          <p:nvPr/>
        </p:nvCxnSpPr>
        <p:spPr>
          <a:xfrm>
            <a:off x="5905500" y="5842747"/>
            <a:ext cx="198344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>
            <a:stCxn id="14" idx="6"/>
            <a:endCxn id="15" idx="1"/>
          </p:cNvCxnSpPr>
          <p:nvPr/>
        </p:nvCxnSpPr>
        <p:spPr>
          <a:xfrm>
            <a:off x="5562600" y="4972050"/>
            <a:ext cx="2382137" cy="7264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>
            <a:stCxn id="17" idx="6"/>
            <a:endCxn id="16" idx="2"/>
          </p:cNvCxnSpPr>
          <p:nvPr/>
        </p:nvCxnSpPr>
        <p:spPr>
          <a:xfrm>
            <a:off x="6624918" y="6400800"/>
            <a:ext cx="57598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>
            <a:stCxn id="14" idx="6"/>
            <a:endCxn id="16" idx="1"/>
          </p:cNvCxnSpPr>
          <p:nvPr/>
        </p:nvCxnSpPr>
        <p:spPr>
          <a:xfrm>
            <a:off x="5562600" y="4972050"/>
            <a:ext cx="1694096" cy="12845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>
            <a:stCxn id="13" idx="5"/>
            <a:endCxn id="16" idx="1"/>
          </p:cNvCxnSpPr>
          <p:nvPr/>
        </p:nvCxnSpPr>
        <p:spPr>
          <a:xfrm>
            <a:off x="5849704" y="4220913"/>
            <a:ext cx="1406992" cy="20356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>
            <a:stCxn id="13" idx="5"/>
            <a:endCxn id="17" idx="0"/>
          </p:cNvCxnSpPr>
          <p:nvPr/>
        </p:nvCxnSpPr>
        <p:spPr>
          <a:xfrm>
            <a:off x="5849704" y="4220913"/>
            <a:ext cx="584714" cy="19759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>
            <a:endCxn id="18" idx="0"/>
          </p:cNvCxnSpPr>
          <p:nvPr/>
        </p:nvCxnSpPr>
        <p:spPr>
          <a:xfrm>
            <a:off x="5715000" y="4280648"/>
            <a:ext cx="0" cy="135815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>
            <a:stCxn id="14" idx="5"/>
            <a:endCxn id="17" idx="1"/>
          </p:cNvCxnSpPr>
          <p:nvPr/>
        </p:nvCxnSpPr>
        <p:spPr>
          <a:xfrm>
            <a:off x="5506804" y="5116262"/>
            <a:ext cx="792910" cy="11403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>
            <a:stCxn id="23" idx="5"/>
            <a:endCxn id="25" idx="1"/>
          </p:cNvCxnSpPr>
          <p:nvPr/>
        </p:nvCxnSpPr>
        <p:spPr>
          <a:xfrm>
            <a:off x="1544404" y="4220913"/>
            <a:ext cx="2095033" cy="147762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>
            <a:stCxn id="23" idx="4"/>
            <a:endCxn id="27" idx="1"/>
          </p:cNvCxnSpPr>
          <p:nvPr/>
        </p:nvCxnSpPr>
        <p:spPr>
          <a:xfrm>
            <a:off x="1409700" y="4280648"/>
            <a:ext cx="584714" cy="19759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>
            <a:stCxn id="26" idx="1"/>
            <a:endCxn id="19" idx="4"/>
          </p:cNvCxnSpPr>
          <p:nvPr/>
        </p:nvCxnSpPr>
        <p:spPr>
          <a:xfrm flipH="1" flipV="1">
            <a:off x="2129118" y="3742765"/>
            <a:ext cx="822278" cy="25138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376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Planted Clique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371599"/>
                <a:ext cx="7810500" cy="1963271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sz="3200" dirty="0" smtClean="0"/>
                  <a:t>Random instance: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𝐺</m:t>
                    </m:r>
                    <m:r>
                      <a:rPr lang="en-US" sz="3200" b="0" i="1" smtClean="0">
                        <a:latin typeface="Cambria Math"/>
                      </a:rPr>
                      <m:t>(</m:t>
                    </m:r>
                    <m:r>
                      <a:rPr lang="en-US" sz="3200" b="0" i="1" smtClean="0">
                        <a:latin typeface="Cambria Math"/>
                      </a:rPr>
                      <m:t>𝑛</m:t>
                    </m:r>
                    <m:r>
                      <a:rPr lang="en-US" sz="3200" b="0" i="1" smtClean="0">
                        <a:latin typeface="Cambria Math"/>
                      </a:rPr>
                      <m:t>,</m:t>
                    </m:r>
                    <m:f>
                      <m:f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32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3200" dirty="0" smtClean="0"/>
              </a:p>
              <a:p>
                <a:r>
                  <a:rPr lang="en-US" sz="3200" dirty="0" smtClean="0"/>
                  <a:t>Planted instance: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𝐺</m:t>
                    </m:r>
                    <m:d>
                      <m:d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3200" b="0" i="1" smtClean="0">
                            <a:latin typeface="Cambria Math"/>
                          </a:rPr>
                          <m:t>,</m:t>
                        </m:r>
                        <m:f>
                          <m:f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32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endParaRPr lang="en-US" sz="3200" dirty="0" smtClean="0"/>
              </a:p>
              <a:p>
                <a:r>
                  <a:rPr lang="en-US" sz="3200" dirty="0" smtClean="0"/>
                  <a:t>Example: Which graph has a planted 5-clique?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371599"/>
                <a:ext cx="7810500" cy="1963271"/>
              </a:xfrm>
              <a:blipFill rotWithShape="1">
                <a:blip r:embed="rId2"/>
                <a:stretch>
                  <a:fillRect l="-1561" t="-1242" b="-9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6243918" y="3334871"/>
            <a:ext cx="381000" cy="4078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0" name="Oval 9"/>
          <p:cNvSpPr/>
          <p:nvPr/>
        </p:nvSpPr>
        <p:spPr>
          <a:xfrm>
            <a:off x="7124700" y="3334871"/>
            <a:ext cx="381000" cy="4078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7886700" y="3872754"/>
            <a:ext cx="381000" cy="407894"/>
          </a:xfrm>
          <a:prstGeom prst="ellipse">
            <a:avLst/>
          </a:prstGeom>
          <a:solidFill>
            <a:srgbClr val="07FF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229600" y="4768103"/>
            <a:ext cx="381000" cy="407894"/>
          </a:xfrm>
          <a:prstGeom prst="ellipse">
            <a:avLst/>
          </a:prstGeom>
          <a:solidFill>
            <a:srgbClr val="07FF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524500" y="3872754"/>
            <a:ext cx="381000" cy="4078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j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181600" y="4768103"/>
            <a:ext cx="381000" cy="407894"/>
          </a:xfrm>
          <a:prstGeom prst="ellipse">
            <a:avLst/>
          </a:prstGeom>
          <a:solidFill>
            <a:srgbClr val="07FF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888941" y="5638800"/>
            <a:ext cx="381000" cy="407894"/>
          </a:xfrm>
          <a:prstGeom prst="ellipse">
            <a:avLst/>
          </a:prstGeom>
          <a:solidFill>
            <a:srgbClr val="07FF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7200900" y="6196853"/>
            <a:ext cx="381000" cy="4078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f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6243918" y="6196853"/>
            <a:ext cx="381000" cy="407894"/>
          </a:xfrm>
          <a:prstGeom prst="ellipse">
            <a:avLst/>
          </a:prstGeom>
          <a:solidFill>
            <a:srgbClr val="07FF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5524500" y="5638800"/>
            <a:ext cx="381000" cy="4078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1938618" y="3334871"/>
            <a:ext cx="381000" cy="4078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0" name="Oval 19"/>
          <p:cNvSpPr/>
          <p:nvPr/>
        </p:nvSpPr>
        <p:spPr>
          <a:xfrm>
            <a:off x="2819400" y="3334871"/>
            <a:ext cx="381000" cy="4078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581400" y="3872754"/>
            <a:ext cx="381000" cy="4078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3924300" y="4768103"/>
            <a:ext cx="381000" cy="4078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1219200" y="3872754"/>
            <a:ext cx="381000" cy="4078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j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876300" y="4768103"/>
            <a:ext cx="381000" cy="4078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583641" y="5638800"/>
            <a:ext cx="381000" cy="4078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2895600" y="6196853"/>
            <a:ext cx="381000" cy="4078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f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1938618" y="6196853"/>
            <a:ext cx="381000" cy="4078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1219200" y="5638800"/>
            <a:ext cx="381000" cy="4078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30" name="Straight Connector 29"/>
          <p:cNvCxnSpPr>
            <a:stCxn id="19" idx="6"/>
          </p:cNvCxnSpPr>
          <p:nvPr/>
        </p:nvCxnSpPr>
        <p:spPr>
          <a:xfrm>
            <a:off x="2319618" y="3538818"/>
            <a:ext cx="52107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9" idx="5"/>
            <a:endCxn id="22" idx="1"/>
          </p:cNvCxnSpPr>
          <p:nvPr/>
        </p:nvCxnSpPr>
        <p:spPr>
          <a:xfrm>
            <a:off x="2263822" y="3683030"/>
            <a:ext cx="1716274" cy="11448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3" idx="7"/>
            <a:endCxn id="19" idx="3"/>
          </p:cNvCxnSpPr>
          <p:nvPr/>
        </p:nvCxnSpPr>
        <p:spPr>
          <a:xfrm flipV="1">
            <a:off x="1544404" y="3683030"/>
            <a:ext cx="450010" cy="24945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2" idx="1"/>
            <a:endCxn id="20" idx="5"/>
          </p:cNvCxnSpPr>
          <p:nvPr/>
        </p:nvCxnSpPr>
        <p:spPr>
          <a:xfrm flipH="1" flipV="1">
            <a:off x="3144604" y="3683030"/>
            <a:ext cx="835492" cy="11448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27" idx="7"/>
            <a:endCxn id="20" idx="3"/>
          </p:cNvCxnSpPr>
          <p:nvPr/>
        </p:nvCxnSpPr>
        <p:spPr>
          <a:xfrm flipV="1">
            <a:off x="2263822" y="3683030"/>
            <a:ext cx="611374" cy="257355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28" idx="7"/>
            <a:endCxn id="20" idx="3"/>
          </p:cNvCxnSpPr>
          <p:nvPr/>
        </p:nvCxnSpPr>
        <p:spPr>
          <a:xfrm flipV="1">
            <a:off x="1544404" y="3683030"/>
            <a:ext cx="1330792" cy="20155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24" idx="7"/>
            <a:endCxn id="20" idx="3"/>
          </p:cNvCxnSpPr>
          <p:nvPr/>
        </p:nvCxnSpPr>
        <p:spPr>
          <a:xfrm flipV="1">
            <a:off x="1201504" y="3683030"/>
            <a:ext cx="1673692" cy="11448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22" idx="1"/>
            <a:endCxn id="21" idx="4"/>
          </p:cNvCxnSpPr>
          <p:nvPr/>
        </p:nvCxnSpPr>
        <p:spPr>
          <a:xfrm flipH="1" flipV="1">
            <a:off x="3771900" y="4280648"/>
            <a:ext cx="208196" cy="54719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25" idx="0"/>
            <a:endCxn id="21" idx="4"/>
          </p:cNvCxnSpPr>
          <p:nvPr/>
        </p:nvCxnSpPr>
        <p:spPr>
          <a:xfrm flipH="1" flipV="1">
            <a:off x="3771900" y="4280648"/>
            <a:ext cx="2241" cy="135815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26" idx="0"/>
            <a:endCxn id="21" idx="3"/>
          </p:cNvCxnSpPr>
          <p:nvPr/>
        </p:nvCxnSpPr>
        <p:spPr>
          <a:xfrm flipV="1">
            <a:off x="3086100" y="4220913"/>
            <a:ext cx="551096" cy="19759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24" idx="7"/>
            <a:endCxn id="21" idx="2"/>
          </p:cNvCxnSpPr>
          <p:nvPr/>
        </p:nvCxnSpPr>
        <p:spPr>
          <a:xfrm flipV="1">
            <a:off x="1201504" y="4076701"/>
            <a:ext cx="2379896" cy="7511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25" idx="0"/>
            <a:endCxn id="22" idx="3"/>
          </p:cNvCxnSpPr>
          <p:nvPr/>
        </p:nvCxnSpPr>
        <p:spPr>
          <a:xfrm flipV="1">
            <a:off x="3774141" y="5116262"/>
            <a:ext cx="205955" cy="5225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27" idx="7"/>
            <a:endCxn id="22" idx="3"/>
          </p:cNvCxnSpPr>
          <p:nvPr/>
        </p:nvCxnSpPr>
        <p:spPr>
          <a:xfrm flipV="1">
            <a:off x="2263822" y="5116262"/>
            <a:ext cx="1716274" cy="11403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28" idx="7"/>
            <a:endCxn id="22" idx="2"/>
          </p:cNvCxnSpPr>
          <p:nvPr/>
        </p:nvCxnSpPr>
        <p:spPr>
          <a:xfrm flipV="1">
            <a:off x="1544404" y="4972050"/>
            <a:ext cx="2379896" cy="7264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24" idx="6"/>
            <a:endCxn id="22" idx="2"/>
          </p:cNvCxnSpPr>
          <p:nvPr/>
        </p:nvCxnSpPr>
        <p:spPr>
          <a:xfrm>
            <a:off x="1257300" y="4972050"/>
            <a:ext cx="2667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27" idx="7"/>
            <a:endCxn id="25" idx="2"/>
          </p:cNvCxnSpPr>
          <p:nvPr/>
        </p:nvCxnSpPr>
        <p:spPr>
          <a:xfrm flipV="1">
            <a:off x="2263822" y="5842747"/>
            <a:ext cx="1319819" cy="41384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28" idx="6"/>
            <a:endCxn id="25" idx="2"/>
          </p:cNvCxnSpPr>
          <p:nvPr/>
        </p:nvCxnSpPr>
        <p:spPr>
          <a:xfrm>
            <a:off x="1600200" y="5842747"/>
            <a:ext cx="198344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27" idx="6"/>
            <a:endCxn id="26" idx="2"/>
          </p:cNvCxnSpPr>
          <p:nvPr/>
        </p:nvCxnSpPr>
        <p:spPr>
          <a:xfrm>
            <a:off x="2319618" y="6400800"/>
            <a:ext cx="57598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28" idx="6"/>
            <a:endCxn id="26" idx="1"/>
          </p:cNvCxnSpPr>
          <p:nvPr/>
        </p:nvCxnSpPr>
        <p:spPr>
          <a:xfrm>
            <a:off x="1600200" y="5842747"/>
            <a:ext cx="1351196" cy="41384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24" idx="5"/>
            <a:endCxn id="26" idx="1"/>
          </p:cNvCxnSpPr>
          <p:nvPr/>
        </p:nvCxnSpPr>
        <p:spPr>
          <a:xfrm>
            <a:off x="1201504" y="5116262"/>
            <a:ext cx="1749892" cy="11403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28" idx="5"/>
            <a:endCxn id="27" idx="1"/>
          </p:cNvCxnSpPr>
          <p:nvPr/>
        </p:nvCxnSpPr>
        <p:spPr>
          <a:xfrm>
            <a:off x="1544404" y="5986959"/>
            <a:ext cx="450010" cy="26962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24" idx="4"/>
            <a:endCxn id="28" idx="1"/>
          </p:cNvCxnSpPr>
          <p:nvPr/>
        </p:nvCxnSpPr>
        <p:spPr>
          <a:xfrm>
            <a:off x="1066800" y="5175997"/>
            <a:ext cx="208196" cy="5225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5" idx="5"/>
            <a:endCxn id="12" idx="1"/>
          </p:cNvCxnSpPr>
          <p:nvPr/>
        </p:nvCxnSpPr>
        <p:spPr>
          <a:xfrm>
            <a:off x="6569122" y="3683030"/>
            <a:ext cx="1716274" cy="11448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13" idx="7"/>
            <a:endCxn id="5" idx="3"/>
          </p:cNvCxnSpPr>
          <p:nvPr/>
        </p:nvCxnSpPr>
        <p:spPr>
          <a:xfrm flipV="1">
            <a:off x="5849704" y="3683030"/>
            <a:ext cx="450010" cy="24945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5" idx="4"/>
            <a:endCxn id="16" idx="1"/>
          </p:cNvCxnSpPr>
          <p:nvPr/>
        </p:nvCxnSpPr>
        <p:spPr>
          <a:xfrm>
            <a:off x="6434418" y="3742765"/>
            <a:ext cx="822278" cy="25138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10" idx="3"/>
            <a:endCxn id="13" idx="6"/>
          </p:cNvCxnSpPr>
          <p:nvPr/>
        </p:nvCxnSpPr>
        <p:spPr>
          <a:xfrm flipH="1">
            <a:off x="5905500" y="3683030"/>
            <a:ext cx="1274996" cy="3936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>
            <a:stCxn id="10" idx="3"/>
            <a:endCxn id="18" idx="7"/>
          </p:cNvCxnSpPr>
          <p:nvPr/>
        </p:nvCxnSpPr>
        <p:spPr>
          <a:xfrm flipH="1">
            <a:off x="5849704" y="3683030"/>
            <a:ext cx="1330792" cy="20155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>
            <a:stCxn id="10" idx="4"/>
            <a:endCxn id="16" idx="0"/>
          </p:cNvCxnSpPr>
          <p:nvPr/>
        </p:nvCxnSpPr>
        <p:spPr>
          <a:xfrm>
            <a:off x="7315200" y="3742765"/>
            <a:ext cx="76200" cy="24540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stCxn id="11" idx="4"/>
            <a:endCxn id="15" idx="0"/>
          </p:cNvCxnSpPr>
          <p:nvPr/>
        </p:nvCxnSpPr>
        <p:spPr>
          <a:xfrm>
            <a:off x="8077200" y="4280648"/>
            <a:ext cx="2241" cy="135815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stCxn id="11" idx="5"/>
            <a:endCxn id="12" idx="0"/>
          </p:cNvCxnSpPr>
          <p:nvPr/>
        </p:nvCxnSpPr>
        <p:spPr>
          <a:xfrm>
            <a:off x="8211904" y="4220913"/>
            <a:ext cx="208196" cy="54719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stCxn id="15" idx="7"/>
            <a:endCxn id="12" idx="4"/>
          </p:cNvCxnSpPr>
          <p:nvPr/>
        </p:nvCxnSpPr>
        <p:spPr>
          <a:xfrm flipV="1">
            <a:off x="8214145" y="5175997"/>
            <a:ext cx="205955" cy="5225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stCxn id="13" idx="6"/>
            <a:endCxn id="11" idx="2"/>
          </p:cNvCxnSpPr>
          <p:nvPr/>
        </p:nvCxnSpPr>
        <p:spPr>
          <a:xfrm>
            <a:off x="5905500" y="4076701"/>
            <a:ext cx="1981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>
            <a:stCxn id="14" idx="6"/>
            <a:endCxn id="11" idx="2"/>
          </p:cNvCxnSpPr>
          <p:nvPr/>
        </p:nvCxnSpPr>
        <p:spPr>
          <a:xfrm flipV="1">
            <a:off x="5562600" y="4076701"/>
            <a:ext cx="2324100" cy="89534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stCxn id="18" idx="7"/>
            <a:endCxn id="11" idx="3"/>
          </p:cNvCxnSpPr>
          <p:nvPr/>
        </p:nvCxnSpPr>
        <p:spPr>
          <a:xfrm flipV="1">
            <a:off x="5849704" y="4220913"/>
            <a:ext cx="2092792" cy="147762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>
            <a:stCxn id="17" idx="7"/>
            <a:endCxn id="11" idx="3"/>
          </p:cNvCxnSpPr>
          <p:nvPr/>
        </p:nvCxnSpPr>
        <p:spPr>
          <a:xfrm flipV="1">
            <a:off x="6569122" y="4220913"/>
            <a:ext cx="1373374" cy="20356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>
            <a:stCxn id="14" idx="6"/>
            <a:endCxn id="12" idx="2"/>
          </p:cNvCxnSpPr>
          <p:nvPr/>
        </p:nvCxnSpPr>
        <p:spPr>
          <a:xfrm>
            <a:off x="5562600" y="4972050"/>
            <a:ext cx="2667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>
            <a:stCxn id="17" idx="7"/>
            <a:endCxn id="12" idx="3"/>
          </p:cNvCxnSpPr>
          <p:nvPr/>
        </p:nvCxnSpPr>
        <p:spPr>
          <a:xfrm flipV="1">
            <a:off x="6569122" y="5116262"/>
            <a:ext cx="1716274" cy="11403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>
            <a:stCxn id="17" idx="7"/>
            <a:endCxn id="15" idx="2"/>
          </p:cNvCxnSpPr>
          <p:nvPr/>
        </p:nvCxnSpPr>
        <p:spPr>
          <a:xfrm flipV="1">
            <a:off x="6569122" y="5842747"/>
            <a:ext cx="1319819" cy="41384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>
            <a:stCxn id="18" idx="6"/>
            <a:endCxn id="15" idx="2"/>
          </p:cNvCxnSpPr>
          <p:nvPr/>
        </p:nvCxnSpPr>
        <p:spPr>
          <a:xfrm>
            <a:off x="5905500" y="5842747"/>
            <a:ext cx="198344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>
            <a:stCxn id="14" idx="6"/>
            <a:endCxn id="15" idx="1"/>
          </p:cNvCxnSpPr>
          <p:nvPr/>
        </p:nvCxnSpPr>
        <p:spPr>
          <a:xfrm>
            <a:off x="5562600" y="4972050"/>
            <a:ext cx="2382137" cy="7264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>
            <a:stCxn id="17" idx="6"/>
            <a:endCxn id="16" idx="2"/>
          </p:cNvCxnSpPr>
          <p:nvPr/>
        </p:nvCxnSpPr>
        <p:spPr>
          <a:xfrm>
            <a:off x="6624918" y="6400800"/>
            <a:ext cx="57598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>
            <a:stCxn id="14" idx="6"/>
            <a:endCxn id="16" idx="1"/>
          </p:cNvCxnSpPr>
          <p:nvPr/>
        </p:nvCxnSpPr>
        <p:spPr>
          <a:xfrm>
            <a:off x="5562600" y="4972050"/>
            <a:ext cx="1694096" cy="12845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>
            <a:stCxn id="13" idx="5"/>
            <a:endCxn id="16" idx="1"/>
          </p:cNvCxnSpPr>
          <p:nvPr/>
        </p:nvCxnSpPr>
        <p:spPr>
          <a:xfrm>
            <a:off x="5849704" y="4220913"/>
            <a:ext cx="1406992" cy="20356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>
            <a:stCxn id="13" idx="5"/>
            <a:endCxn id="17" idx="0"/>
          </p:cNvCxnSpPr>
          <p:nvPr/>
        </p:nvCxnSpPr>
        <p:spPr>
          <a:xfrm>
            <a:off x="5849704" y="4220913"/>
            <a:ext cx="584714" cy="19759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>
            <a:endCxn id="18" idx="0"/>
          </p:cNvCxnSpPr>
          <p:nvPr/>
        </p:nvCxnSpPr>
        <p:spPr>
          <a:xfrm>
            <a:off x="5715000" y="4280648"/>
            <a:ext cx="0" cy="135815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>
            <a:stCxn id="14" idx="5"/>
            <a:endCxn id="17" idx="1"/>
          </p:cNvCxnSpPr>
          <p:nvPr/>
        </p:nvCxnSpPr>
        <p:spPr>
          <a:xfrm>
            <a:off x="5506804" y="5116262"/>
            <a:ext cx="792910" cy="11403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>
            <a:stCxn id="23" idx="5"/>
            <a:endCxn id="25" idx="1"/>
          </p:cNvCxnSpPr>
          <p:nvPr/>
        </p:nvCxnSpPr>
        <p:spPr>
          <a:xfrm>
            <a:off x="1544404" y="4220913"/>
            <a:ext cx="2095033" cy="147762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>
            <a:stCxn id="23" idx="4"/>
            <a:endCxn id="27" idx="1"/>
          </p:cNvCxnSpPr>
          <p:nvPr/>
        </p:nvCxnSpPr>
        <p:spPr>
          <a:xfrm>
            <a:off x="1409700" y="4280648"/>
            <a:ext cx="584714" cy="19759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>
            <a:stCxn id="26" idx="1"/>
            <a:endCxn id="19" idx="4"/>
          </p:cNvCxnSpPr>
          <p:nvPr/>
        </p:nvCxnSpPr>
        <p:spPr>
          <a:xfrm flipH="1" flipV="1">
            <a:off x="2129118" y="3742765"/>
            <a:ext cx="822278" cy="25138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676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Planted Clique Connections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67493" y="5562600"/>
            <a:ext cx="2952750" cy="6355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Planted Clique</a:t>
            </a:r>
          </a:p>
        </p:txBody>
      </p:sp>
      <p:sp>
        <p:nvSpPr>
          <p:cNvPr id="3" name="Oval 2"/>
          <p:cNvSpPr/>
          <p:nvPr/>
        </p:nvSpPr>
        <p:spPr>
          <a:xfrm>
            <a:off x="2997938" y="2428652"/>
            <a:ext cx="3022305" cy="302230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" t="7916" r="57373" b="25335"/>
          <a:stretch/>
        </p:blipFill>
        <p:spPr>
          <a:xfrm>
            <a:off x="3351623" y="3036980"/>
            <a:ext cx="2314936" cy="180565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249677" y="1391644"/>
            <a:ext cx="2514600" cy="1371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16102" y="1513582"/>
            <a:ext cx="26420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Nash Equilibrium</a:t>
            </a:r>
            <a:endParaRPr lang="en-US" sz="3200" dirty="0"/>
          </a:p>
        </p:txBody>
      </p:sp>
      <p:sp>
        <p:nvSpPr>
          <p:cNvPr id="15" name="Oval 14"/>
          <p:cNvSpPr/>
          <p:nvPr/>
        </p:nvSpPr>
        <p:spPr>
          <a:xfrm>
            <a:off x="6340746" y="1441356"/>
            <a:ext cx="2514600" cy="1371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355608" y="1809515"/>
            <a:ext cx="24362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Cryptography</a:t>
            </a:r>
            <a:endParaRPr lang="en-US" sz="3200" dirty="0"/>
          </a:p>
        </p:txBody>
      </p:sp>
      <p:sp>
        <p:nvSpPr>
          <p:cNvPr id="17" name="Oval 16"/>
          <p:cNvSpPr/>
          <p:nvPr/>
        </p:nvSpPr>
        <p:spPr>
          <a:xfrm>
            <a:off x="216102" y="2987305"/>
            <a:ext cx="2514600" cy="1905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39418" y="3154975"/>
            <a:ext cx="22679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Molecular Biology Signals</a:t>
            </a:r>
            <a:endParaRPr lang="en-US" sz="3200" dirty="0"/>
          </a:p>
        </p:txBody>
      </p:sp>
      <p:sp>
        <p:nvSpPr>
          <p:cNvPr id="19" name="Oval 18"/>
          <p:cNvSpPr/>
          <p:nvPr/>
        </p:nvSpPr>
        <p:spPr>
          <a:xfrm>
            <a:off x="6327656" y="3125616"/>
            <a:ext cx="2514600" cy="163010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263748" y="3504194"/>
            <a:ext cx="26420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Mathematical Finance</a:t>
            </a:r>
            <a:endParaRPr lang="en-US" sz="3200" dirty="0"/>
          </a:p>
        </p:txBody>
      </p:sp>
      <p:sp>
        <p:nvSpPr>
          <p:cNvPr id="21" name="Oval 20"/>
          <p:cNvSpPr/>
          <p:nvPr/>
        </p:nvSpPr>
        <p:spPr>
          <a:xfrm>
            <a:off x="220426" y="5059214"/>
            <a:ext cx="2514600" cy="1371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44910" y="5206405"/>
            <a:ext cx="26420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Compressed Sensing</a:t>
            </a:r>
            <a:endParaRPr lang="en-US" sz="3200" dirty="0"/>
          </a:p>
        </p:txBody>
      </p:sp>
      <p:sp>
        <p:nvSpPr>
          <p:cNvPr id="23" name="Oval 22"/>
          <p:cNvSpPr/>
          <p:nvPr/>
        </p:nvSpPr>
        <p:spPr>
          <a:xfrm>
            <a:off x="6270949" y="5059214"/>
            <a:ext cx="2514600" cy="1371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206245" y="5206405"/>
            <a:ext cx="26420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Property Testing</a:t>
            </a:r>
            <a:endParaRPr lang="en-US" sz="3200" dirty="0"/>
          </a:p>
        </p:txBody>
      </p:sp>
      <p:cxnSp>
        <p:nvCxnSpPr>
          <p:cNvPr id="26" name="Straight Connector 25"/>
          <p:cNvCxnSpPr>
            <a:stCxn id="12" idx="5"/>
            <a:endCxn id="3" idx="1"/>
          </p:cNvCxnSpPr>
          <p:nvPr/>
        </p:nvCxnSpPr>
        <p:spPr>
          <a:xfrm>
            <a:off x="2396022" y="2562378"/>
            <a:ext cx="1044522" cy="3088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7" idx="6"/>
            <a:endCxn id="3" idx="2"/>
          </p:cNvCxnSpPr>
          <p:nvPr/>
        </p:nvCxnSpPr>
        <p:spPr>
          <a:xfrm>
            <a:off x="2730702" y="3939805"/>
            <a:ext cx="26723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1" idx="7"/>
            <a:endCxn id="3" idx="3"/>
          </p:cNvCxnSpPr>
          <p:nvPr/>
        </p:nvCxnSpPr>
        <p:spPr>
          <a:xfrm flipV="1">
            <a:off x="2366771" y="5008351"/>
            <a:ext cx="1073773" cy="25172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9" idx="2"/>
            <a:endCxn id="3" idx="6"/>
          </p:cNvCxnSpPr>
          <p:nvPr/>
        </p:nvCxnSpPr>
        <p:spPr>
          <a:xfrm flipH="1" flipV="1">
            <a:off x="6020243" y="3939805"/>
            <a:ext cx="307413" cy="8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3" idx="7"/>
            <a:endCxn id="15" idx="3"/>
          </p:cNvCxnSpPr>
          <p:nvPr/>
        </p:nvCxnSpPr>
        <p:spPr>
          <a:xfrm flipV="1">
            <a:off x="5577637" y="2612090"/>
            <a:ext cx="1131364" cy="25916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3" idx="5"/>
            <a:endCxn id="23" idx="1"/>
          </p:cNvCxnSpPr>
          <p:nvPr/>
        </p:nvCxnSpPr>
        <p:spPr>
          <a:xfrm>
            <a:off x="5577637" y="5008351"/>
            <a:ext cx="1061567" cy="25172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209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26463" y="1981200"/>
            <a:ext cx="2975420" cy="2971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 flipV="1">
            <a:off x="4061597" y="3274669"/>
            <a:ext cx="1936665" cy="1679295"/>
          </a:xfrm>
          <a:prstGeom prst="rect">
            <a:avLst/>
          </a:prstGeom>
          <a:solidFill>
            <a:srgbClr val="07FF0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Planted Clique Bounds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395733" y="5362545"/>
            <a:ext cx="21310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</a:rPr>
              <a:t>Planted Clique size</a:t>
            </a:r>
            <a:endParaRPr lang="en-US" sz="20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610834" y="5010379"/>
                <a:ext cx="90152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1600" smtClean="0">
                          <a:solidFill>
                            <a:prstClr val="black"/>
                          </a:solidFill>
                          <a:latin typeface="Cambria Math"/>
                        </a:rPr>
                        <m:t>log</m:t>
                      </m:r>
                      <m:r>
                        <a:rPr lang="en-US" sz="16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⁡(</m:t>
                      </m:r>
                      <m:r>
                        <a:rPr lang="en-US" sz="16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16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0834" y="5010379"/>
                <a:ext cx="901529" cy="338554"/>
              </a:xfrm>
              <a:prstGeom prst="rect">
                <a:avLst/>
              </a:prstGeom>
              <a:blipFill rotWithShape="1">
                <a:blip r:embed="rId2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026463" y="5007799"/>
                <a:ext cx="65934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16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(1)</m:t>
                      </m:r>
                    </m:oMath>
                  </m:oMathPara>
                </a14:m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6463" y="5007799"/>
                <a:ext cx="659348" cy="338554"/>
              </a:xfrm>
              <a:prstGeom prst="rect">
                <a:avLst/>
              </a:prstGeom>
              <a:blipFill rotWithShape="1">
                <a:blip r:embed="rId3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838046" y="5010967"/>
                <a:ext cx="486479" cy="341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6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16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rad>
                    </m:oMath>
                  </m:oMathPara>
                </a14:m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8046" y="5010967"/>
                <a:ext cx="486479" cy="34131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1219200" y="3114253"/>
            <a:ext cx="702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</a:rPr>
              <a:t>Time</a:t>
            </a:r>
            <a:endParaRPr lang="en-US" sz="20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209800" y="4449322"/>
                <a:ext cx="679673" cy="3488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16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𝑂</m:t>
                          </m:r>
                          <m:r>
                            <a:rPr lang="en-US" sz="16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4449322"/>
                <a:ext cx="679673" cy="34881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071649" y="3135567"/>
                <a:ext cx="954813" cy="3495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160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Ω</m:t>
                          </m:r>
                          <m:r>
                            <a:rPr lang="en-US" sz="16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(</m:t>
                          </m:r>
                          <m:func>
                            <m:funcPr>
                              <m:ctrlPr>
                                <a:rPr lang="en-US" sz="16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60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16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16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</m:func>
                        </m:sup>
                      </m:sSup>
                    </m:oMath>
                  </m:oMathPara>
                </a14:m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1649" y="3135567"/>
                <a:ext cx="954813" cy="34958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435631" y="1840188"/>
                <a:ext cx="45384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16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5631" y="1840188"/>
                <a:ext cx="453842" cy="3385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822414" y="5007799"/>
                <a:ext cx="35169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2414" y="5007799"/>
                <a:ext cx="351698" cy="3385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3026462" y="1981200"/>
            <a:ext cx="1035135" cy="29718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8081" y="5756295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Information-theoretically impossible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4062714" y="3274670"/>
            <a:ext cx="1064871" cy="1678330"/>
          </a:xfrm>
          <a:custGeom>
            <a:avLst/>
            <a:gdLst>
              <a:gd name="connsiteX0" fmla="*/ 0 w 1064871"/>
              <a:gd name="connsiteY0" fmla="*/ 1678330 h 1678330"/>
              <a:gd name="connsiteX1" fmla="*/ 0 w 1064871"/>
              <a:gd name="connsiteY1" fmla="*/ 0 h 1678330"/>
              <a:gd name="connsiteX2" fmla="*/ 509286 w 1064871"/>
              <a:gd name="connsiteY2" fmla="*/ 23150 h 1678330"/>
              <a:gd name="connsiteX3" fmla="*/ 694481 w 1064871"/>
              <a:gd name="connsiteY3" fmla="*/ 57874 h 1678330"/>
              <a:gd name="connsiteX4" fmla="*/ 821802 w 1064871"/>
              <a:gd name="connsiteY4" fmla="*/ 92598 h 1678330"/>
              <a:gd name="connsiteX5" fmla="*/ 891251 w 1064871"/>
              <a:gd name="connsiteY5" fmla="*/ 196770 h 1678330"/>
              <a:gd name="connsiteX6" fmla="*/ 949124 w 1064871"/>
              <a:gd name="connsiteY6" fmla="*/ 393540 h 1678330"/>
              <a:gd name="connsiteX7" fmla="*/ 1018572 w 1064871"/>
              <a:gd name="connsiteY7" fmla="*/ 775504 h 1678330"/>
              <a:gd name="connsiteX8" fmla="*/ 1041721 w 1064871"/>
              <a:gd name="connsiteY8" fmla="*/ 1111170 h 1678330"/>
              <a:gd name="connsiteX9" fmla="*/ 1064871 w 1064871"/>
              <a:gd name="connsiteY9" fmla="*/ 1678330 h 1678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4871" h="1678330">
                <a:moveTo>
                  <a:pt x="0" y="1678330"/>
                </a:moveTo>
                <a:lnTo>
                  <a:pt x="0" y="0"/>
                </a:lnTo>
                <a:lnTo>
                  <a:pt x="509286" y="23150"/>
                </a:lnTo>
                <a:lnTo>
                  <a:pt x="694481" y="57874"/>
                </a:lnTo>
                <a:lnTo>
                  <a:pt x="821802" y="92598"/>
                </a:lnTo>
                <a:lnTo>
                  <a:pt x="891251" y="196770"/>
                </a:lnTo>
                <a:lnTo>
                  <a:pt x="949124" y="393540"/>
                </a:lnTo>
                <a:lnTo>
                  <a:pt x="1018572" y="775504"/>
                </a:lnTo>
                <a:lnTo>
                  <a:pt x="1041721" y="1111170"/>
                </a:lnTo>
                <a:lnTo>
                  <a:pt x="1064871" y="1678330"/>
                </a:lnTo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061596" y="1981200"/>
            <a:ext cx="1936666" cy="1293470"/>
          </a:xfrm>
          <a:prstGeom prst="rect">
            <a:avLst/>
          </a:prstGeom>
          <a:solidFill>
            <a:srgbClr val="07FF0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30" name="Straight Arrow Connector 29"/>
          <p:cNvCxnSpPr>
            <a:stCxn id="20" idx="0"/>
          </p:cNvCxnSpPr>
          <p:nvPr/>
        </p:nvCxnSpPr>
        <p:spPr>
          <a:xfrm flipV="1">
            <a:off x="1844481" y="4449322"/>
            <a:ext cx="1511656" cy="130697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267200" y="5901402"/>
            <a:ext cx="4686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Lower bounds known for other models [</a:t>
            </a:r>
            <a:r>
              <a:rPr lang="en-US" sz="2400" dirty="0" smtClean="0">
                <a:solidFill>
                  <a:srgbClr val="0070C0"/>
                </a:solidFill>
              </a:rPr>
              <a:t>J’92</a:t>
            </a:r>
            <a:r>
              <a:rPr lang="en-US" sz="2400" dirty="0" smtClean="0">
                <a:solidFill>
                  <a:prstClr val="black"/>
                </a:solidFill>
              </a:rPr>
              <a:t>],[</a:t>
            </a:r>
            <a:r>
              <a:rPr lang="en-US" sz="2400" dirty="0" smtClean="0">
                <a:solidFill>
                  <a:srgbClr val="0070C0"/>
                </a:solidFill>
              </a:rPr>
              <a:t>FK’03</a:t>
            </a:r>
            <a:r>
              <a:rPr lang="en-US" sz="2400" dirty="0" smtClean="0">
                <a:solidFill>
                  <a:prstClr val="black"/>
                </a:solidFill>
              </a:rPr>
              <a:t>],[</a:t>
            </a:r>
            <a:r>
              <a:rPr lang="en-US" sz="2400" dirty="0" smtClean="0">
                <a:solidFill>
                  <a:srgbClr val="0070C0"/>
                </a:solidFill>
              </a:rPr>
              <a:t>FGRVX’13</a:t>
            </a:r>
            <a:r>
              <a:rPr lang="en-US" sz="2400" dirty="0" smtClean="0">
                <a:solidFill>
                  <a:prstClr val="black"/>
                </a:solidFill>
              </a:rPr>
              <a:t>]</a:t>
            </a:r>
            <a:endParaRPr lang="en-US" sz="2400" dirty="0">
              <a:solidFill>
                <a:prstClr val="black"/>
              </a:solidFill>
            </a:endParaRPr>
          </a:p>
        </p:txBody>
      </p:sp>
      <p:cxnSp>
        <p:nvCxnSpPr>
          <p:cNvPr id="34" name="Straight Arrow Connector 33"/>
          <p:cNvCxnSpPr>
            <a:stCxn id="33" idx="0"/>
          </p:cNvCxnSpPr>
          <p:nvPr/>
        </p:nvCxnSpPr>
        <p:spPr>
          <a:xfrm flipH="1" flipV="1">
            <a:off x="4704249" y="4442030"/>
            <a:ext cx="1906428" cy="14593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705600" y="2113979"/>
            <a:ext cx="23247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Solvable with brute force search</a:t>
            </a:r>
            <a:endParaRPr lang="en-US" sz="2400" dirty="0">
              <a:solidFill>
                <a:prstClr val="black"/>
              </a:solidFill>
            </a:endParaRPr>
          </a:p>
        </p:txBody>
      </p:sp>
      <p:cxnSp>
        <p:nvCxnSpPr>
          <p:cNvPr id="41" name="Straight Arrow Connector 40"/>
          <p:cNvCxnSpPr>
            <a:stCxn id="40" idx="1"/>
          </p:cNvCxnSpPr>
          <p:nvPr/>
        </p:nvCxnSpPr>
        <p:spPr>
          <a:xfrm flipH="1" flipV="1">
            <a:off x="5081286" y="2714143"/>
            <a:ext cx="1624314" cy="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477000" y="3622992"/>
            <a:ext cx="24771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Solvable with spectral algorithm [</a:t>
            </a:r>
            <a:r>
              <a:rPr lang="en-US" sz="2400" dirty="0" smtClean="0">
                <a:solidFill>
                  <a:srgbClr val="0070C0"/>
                </a:solidFill>
              </a:rPr>
              <a:t>AKS’98</a:t>
            </a:r>
            <a:r>
              <a:rPr lang="en-US" sz="2400" dirty="0" smtClean="0">
                <a:solidFill>
                  <a:prstClr val="black"/>
                </a:solidFill>
              </a:rPr>
              <a:t>]</a:t>
            </a:r>
            <a:endParaRPr lang="en-US" sz="2400" dirty="0">
              <a:solidFill>
                <a:prstClr val="black"/>
              </a:solidFill>
            </a:endParaRPr>
          </a:p>
        </p:txBody>
      </p:sp>
      <p:cxnSp>
        <p:nvCxnSpPr>
          <p:cNvPr id="46" name="Straight Arrow Connector 45"/>
          <p:cNvCxnSpPr>
            <a:stCxn id="45" idx="1"/>
          </p:cNvCxnSpPr>
          <p:nvPr/>
        </p:nvCxnSpPr>
        <p:spPr>
          <a:xfrm flipH="1">
            <a:off x="5526766" y="4223157"/>
            <a:ext cx="950234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107651" y="3883002"/>
            <a:ext cx="771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SoS?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539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33" dur="1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34" dur="1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9" grpId="0" animBg="1"/>
      <p:bldP spid="20" grpId="0"/>
      <p:bldP spid="25" grpId="0" animBg="1"/>
      <p:bldP spid="25" grpId="1" animBg="1"/>
      <p:bldP spid="28" grpId="0" animBg="1"/>
      <p:bldP spid="33" grpId="0"/>
      <p:bldP spid="40" grpId="0"/>
      <p:bldP spid="45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 flipV="1">
            <a:off x="4061597" y="1981200"/>
            <a:ext cx="1936665" cy="2972765"/>
          </a:xfrm>
          <a:prstGeom prst="rect">
            <a:avLst/>
          </a:prstGeom>
          <a:solidFill>
            <a:srgbClr val="07FF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SoS Planted Clique Bounds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395733" y="5362545"/>
            <a:ext cx="21310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Planted Clique size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610834" y="5010379"/>
                <a:ext cx="90152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/>
                        </a:rPr>
                        <m:t>log</m:t>
                      </m:r>
                      <m:r>
                        <a:rPr lang="en-US" sz="1600" b="0" i="1" smtClean="0">
                          <a:latin typeface="Cambria Math"/>
                        </a:rPr>
                        <m:t>⁡(</m:t>
                      </m:r>
                      <m:r>
                        <a:rPr lang="en-US" sz="1600" b="0" i="1" smtClean="0">
                          <a:latin typeface="Cambria Math"/>
                        </a:rPr>
                        <m:t>𝑛</m:t>
                      </m:r>
                      <m:r>
                        <a:rPr lang="en-US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0834" y="5010379"/>
                <a:ext cx="901529" cy="338554"/>
              </a:xfrm>
              <a:prstGeom prst="rect">
                <a:avLst/>
              </a:prstGeom>
              <a:blipFill rotWithShape="1">
                <a:blip r:embed="rId2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026463" y="5007799"/>
                <a:ext cx="65934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𝑂</m:t>
                      </m:r>
                      <m:r>
                        <a:rPr lang="en-US" sz="1600" b="0" i="1" smtClean="0">
                          <a:latin typeface="Cambria Math"/>
                        </a:rPr>
                        <m:t>(1)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6463" y="5007799"/>
                <a:ext cx="659348" cy="338554"/>
              </a:xfrm>
              <a:prstGeom prst="rect">
                <a:avLst/>
              </a:prstGeom>
              <a:blipFill rotWithShape="1">
                <a:blip r:embed="rId3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838046" y="5010967"/>
                <a:ext cx="486479" cy="341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𝑛</m:t>
                          </m:r>
                        </m:e>
                      </m:ra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8046" y="5010967"/>
                <a:ext cx="486479" cy="34131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1219200" y="3114253"/>
            <a:ext cx="702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Time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209800" y="4449322"/>
                <a:ext cx="679673" cy="3488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𝑂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4449322"/>
                <a:ext cx="679673" cy="34881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071649" y="3135567"/>
                <a:ext cx="954813" cy="3495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/>
                            </a:rPr>
                            <m:t>Ω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(</m:t>
                          </m:r>
                          <m:func>
                            <m:func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1600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</m:func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1649" y="3135567"/>
                <a:ext cx="954813" cy="34958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435631" y="1840188"/>
                <a:ext cx="45384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5631" y="1840188"/>
                <a:ext cx="453842" cy="3385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822414" y="5007799"/>
                <a:ext cx="35169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2414" y="5007799"/>
                <a:ext cx="351698" cy="3385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3026462" y="1981200"/>
            <a:ext cx="1035135" cy="29718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68081" y="5756295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Information-theoretically impossible</a:t>
            </a:r>
            <a:endParaRPr lang="en-US" sz="2400" dirty="0"/>
          </a:p>
        </p:txBody>
      </p:sp>
      <p:sp>
        <p:nvSpPr>
          <p:cNvPr id="25" name="Freeform 24"/>
          <p:cNvSpPr/>
          <p:nvPr/>
        </p:nvSpPr>
        <p:spPr>
          <a:xfrm>
            <a:off x="4062714" y="3274670"/>
            <a:ext cx="1064871" cy="1678330"/>
          </a:xfrm>
          <a:custGeom>
            <a:avLst/>
            <a:gdLst>
              <a:gd name="connsiteX0" fmla="*/ 0 w 1064871"/>
              <a:gd name="connsiteY0" fmla="*/ 1678330 h 1678330"/>
              <a:gd name="connsiteX1" fmla="*/ 0 w 1064871"/>
              <a:gd name="connsiteY1" fmla="*/ 0 h 1678330"/>
              <a:gd name="connsiteX2" fmla="*/ 509286 w 1064871"/>
              <a:gd name="connsiteY2" fmla="*/ 23150 h 1678330"/>
              <a:gd name="connsiteX3" fmla="*/ 694481 w 1064871"/>
              <a:gd name="connsiteY3" fmla="*/ 57874 h 1678330"/>
              <a:gd name="connsiteX4" fmla="*/ 821802 w 1064871"/>
              <a:gd name="connsiteY4" fmla="*/ 92598 h 1678330"/>
              <a:gd name="connsiteX5" fmla="*/ 891251 w 1064871"/>
              <a:gd name="connsiteY5" fmla="*/ 196770 h 1678330"/>
              <a:gd name="connsiteX6" fmla="*/ 949124 w 1064871"/>
              <a:gd name="connsiteY6" fmla="*/ 393540 h 1678330"/>
              <a:gd name="connsiteX7" fmla="*/ 1018572 w 1064871"/>
              <a:gd name="connsiteY7" fmla="*/ 775504 h 1678330"/>
              <a:gd name="connsiteX8" fmla="*/ 1041721 w 1064871"/>
              <a:gd name="connsiteY8" fmla="*/ 1111170 h 1678330"/>
              <a:gd name="connsiteX9" fmla="*/ 1064871 w 1064871"/>
              <a:gd name="connsiteY9" fmla="*/ 1678330 h 1678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4871" h="1678330">
                <a:moveTo>
                  <a:pt x="0" y="1678330"/>
                </a:moveTo>
                <a:lnTo>
                  <a:pt x="0" y="0"/>
                </a:lnTo>
                <a:lnTo>
                  <a:pt x="509286" y="23150"/>
                </a:lnTo>
                <a:lnTo>
                  <a:pt x="694481" y="57874"/>
                </a:lnTo>
                <a:lnTo>
                  <a:pt x="821802" y="92598"/>
                </a:lnTo>
                <a:lnTo>
                  <a:pt x="891251" y="196770"/>
                </a:lnTo>
                <a:lnTo>
                  <a:pt x="949124" y="393540"/>
                </a:lnTo>
                <a:lnTo>
                  <a:pt x="1018572" y="775504"/>
                </a:lnTo>
                <a:lnTo>
                  <a:pt x="1041721" y="1111170"/>
                </a:lnTo>
                <a:lnTo>
                  <a:pt x="1064871" y="1678330"/>
                </a:lnTo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 23"/>
          <p:cNvSpPr/>
          <p:nvPr/>
        </p:nvSpPr>
        <p:spPr>
          <a:xfrm>
            <a:off x="4062714" y="3310359"/>
            <a:ext cx="1018572" cy="1643606"/>
          </a:xfrm>
          <a:custGeom>
            <a:avLst/>
            <a:gdLst>
              <a:gd name="connsiteX0" fmla="*/ 0 w 1018572"/>
              <a:gd name="connsiteY0" fmla="*/ 1643606 h 1643606"/>
              <a:gd name="connsiteX1" fmla="*/ 11575 w 1018572"/>
              <a:gd name="connsiteY1" fmla="*/ 0 h 1643606"/>
              <a:gd name="connsiteX2" fmla="*/ 509286 w 1018572"/>
              <a:gd name="connsiteY2" fmla="*/ 23150 h 1643606"/>
              <a:gd name="connsiteX3" fmla="*/ 821802 w 1018572"/>
              <a:gd name="connsiteY3" fmla="*/ 127322 h 1643606"/>
              <a:gd name="connsiteX4" fmla="*/ 925975 w 1018572"/>
              <a:gd name="connsiteY4" fmla="*/ 393540 h 1643606"/>
              <a:gd name="connsiteX5" fmla="*/ 995423 w 1018572"/>
              <a:gd name="connsiteY5" fmla="*/ 856527 h 1643606"/>
              <a:gd name="connsiteX6" fmla="*/ 1018572 w 1018572"/>
              <a:gd name="connsiteY6" fmla="*/ 1643606 h 1643606"/>
              <a:gd name="connsiteX7" fmla="*/ 0 w 1018572"/>
              <a:gd name="connsiteY7" fmla="*/ 1643606 h 1643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8572" h="1643606">
                <a:moveTo>
                  <a:pt x="0" y="1643606"/>
                </a:moveTo>
                <a:cubicBezTo>
                  <a:pt x="3858" y="1095737"/>
                  <a:pt x="7717" y="547869"/>
                  <a:pt x="11575" y="0"/>
                </a:cubicBezTo>
                <a:lnTo>
                  <a:pt x="509286" y="23150"/>
                </a:lnTo>
                <a:lnTo>
                  <a:pt x="821802" y="127322"/>
                </a:lnTo>
                <a:lnTo>
                  <a:pt x="925975" y="393540"/>
                </a:lnTo>
                <a:lnTo>
                  <a:pt x="995423" y="856527"/>
                </a:lnTo>
                <a:lnTo>
                  <a:pt x="1018572" y="1643606"/>
                </a:lnTo>
                <a:lnTo>
                  <a:pt x="0" y="1643606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4061597" y="1981200"/>
            <a:ext cx="1936666" cy="12934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0" name="Straight Arrow Connector 29"/>
          <p:cNvCxnSpPr>
            <a:stCxn id="20" idx="0"/>
          </p:cNvCxnSpPr>
          <p:nvPr/>
        </p:nvCxnSpPr>
        <p:spPr>
          <a:xfrm flipV="1">
            <a:off x="1844481" y="4449322"/>
            <a:ext cx="1511656" cy="130697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015716" y="4839552"/>
            <a:ext cx="19437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Almost tight lower bound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70C0"/>
                </a:solidFill>
              </a:rPr>
              <a:t>BHKKMP’16</a:t>
            </a:r>
            <a:r>
              <a:rPr lang="en-US" sz="2400" dirty="0" smtClean="0"/>
              <a:t>]</a:t>
            </a:r>
            <a:endParaRPr lang="en-US" sz="2400" dirty="0"/>
          </a:p>
        </p:txBody>
      </p:sp>
      <p:cxnSp>
        <p:nvCxnSpPr>
          <p:cNvPr id="34" name="Straight Arrow Connector 33"/>
          <p:cNvCxnSpPr>
            <a:stCxn id="33" idx="1"/>
          </p:cNvCxnSpPr>
          <p:nvPr/>
        </p:nvCxnSpPr>
        <p:spPr>
          <a:xfrm flipH="1" flipV="1">
            <a:off x="4600465" y="4024937"/>
            <a:ext cx="2415251" cy="141478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705600" y="2113979"/>
            <a:ext cx="23247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Solvable with brute force search</a:t>
            </a:r>
            <a:endParaRPr lang="en-US" sz="2400" dirty="0"/>
          </a:p>
        </p:txBody>
      </p:sp>
      <p:cxnSp>
        <p:nvCxnSpPr>
          <p:cNvPr id="41" name="Straight Arrow Connector 40"/>
          <p:cNvCxnSpPr>
            <a:stCxn id="40" idx="1"/>
          </p:cNvCxnSpPr>
          <p:nvPr/>
        </p:nvCxnSpPr>
        <p:spPr>
          <a:xfrm flipH="1" flipV="1">
            <a:off x="5081286" y="2714143"/>
            <a:ext cx="1624314" cy="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477000" y="3622992"/>
            <a:ext cx="24771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Solvable with spectral algorithm [</a:t>
            </a:r>
            <a:r>
              <a:rPr lang="en-US" sz="2400" dirty="0" smtClean="0">
                <a:solidFill>
                  <a:srgbClr val="0070C0"/>
                </a:solidFill>
              </a:rPr>
              <a:t>AKS’98</a:t>
            </a:r>
            <a:r>
              <a:rPr lang="en-US" sz="2400" dirty="0" smtClean="0"/>
              <a:t>]</a:t>
            </a:r>
            <a:endParaRPr lang="en-US" sz="2400" dirty="0"/>
          </a:p>
        </p:txBody>
      </p:sp>
      <p:cxnSp>
        <p:nvCxnSpPr>
          <p:cNvPr id="46" name="Straight Arrow Connector 45"/>
          <p:cNvCxnSpPr>
            <a:stCxn id="45" idx="1"/>
          </p:cNvCxnSpPr>
          <p:nvPr/>
        </p:nvCxnSpPr>
        <p:spPr>
          <a:xfrm flipH="1">
            <a:off x="5526766" y="4223157"/>
            <a:ext cx="950234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947341" y="5878404"/>
            <a:ext cx="4101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First SoS lower bounds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70C0"/>
                </a:solidFill>
              </a:rPr>
              <a:t>MPW’15</a:t>
            </a:r>
            <a:r>
              <a:rPr lang="en-US" sz="2400" dirty="0" smtClean="0"/>
              <a:t>]</a:t>
            </a:r>
            <a:r>
              <a:rPr lang="en-US" sz="2400" dirty="0" smtClean="0">
                <a:solidFill>
                  <a:srgbClr val="0070C0"/>
                </a:solidFill>
              </a:rPr>
              <a:t>,</a:t>
            </a:r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70C0"/>
                </a:solidFill>
              </a:rPr>
              <a:t>DM’15</a:t>
            </a:r>
            <a:r>
              <a:rPr lang="en-US" sz="2400" dirty="0"/>
              <a:t>],[</a:t>
            </a:r>
            <a:r>
              <a:rPr lang="en-US" sz="2400" dirty="0">
                <a:solidFill>
                  <a:srgbClr val="0070C0"/>
                </a:solidFill>
              </a:rPr>
              <a:t>HKPRS’16</a:t>
            </a:r>
            <a:r>
              <a:rPr lang="en-US" sz="2400" dirty="0" smtClean="0"/>
              <a:t>]</a:t>
            </a:r>
            <a:endParaRPr lang="en-US" sz="2400" dirty="0"/>
          </a:p>
        </p:txBody>
      </p:sp>
      <p:sp>
        <p:nvSpPr>
          <p:cNvPr id="6" name="Freeform 5"/>
          <p:cNvSpPr/>
          <p:nvPr/>
        </p:nvSpPr>
        <p:spPr>
          <a:xfrm>
            <a:off x="4061637" y="3444949"/>
            <a:ext cx="1031358" cy="1520456"/>
          </a:xfrm>
          <a:custGeom>
            <a:avLst/>
            <a:gdLst>
              <a:gd name="connsiteX0" fmla="*/ 0 w 1031358"/>
              <a:gd name="connsiteY0" fmla="*/ 1520456 h 1520456"/>
              <a:gd name="connsiteX1" fmla="*/ 10633 w 1031358"/>
              <a:gd name="connsiteY1" fmla="*/ 0 h 1520456"/>
              <a:gd name="connsiteX2" fmla="*/ 63796 w 1031358"/>
              <a:gd name="connsiteY2" fmla="*/ 797442 h 1520456"/>
              <a:gd name="connsiteX3" fmla="*/ 127591 w 1031358"/>
              <a:gd name="connsiteY3" fmla="*/ 1116418 h 1520456"/>
              <a:gd name="connsiteX4" fmla="*/ 297712 w 1031358"/>
              <a:gd name="connsiteY4" fmla="*/ 1339702 h 1520456"/>
              <a:gd name="connsiteX5" fmla="*/ 574158 w 1031358"/>
              <a:gd name="connsiteY5" fmla="*/ 1435395 h 1520456"/>
              <a:gd name="connsiteX6" fmla="*/ 776177 w 1031358"/>
              <a:gd name="connsiteY6" fmla="*/ 1467293 h 1520456"/>
              <a:gd name="connsiteX7" fmla="*/ 1031358 w 1031358"/>
              <a:gd name="connsiteY7" fmla="*/ 1509823 h 1520456"/>
              <a:gd name="connsiteX8" fmla="*/ 1031358 w 1031358"/>
              <a:gd name="connsiteY8" fmla="*/ 1509823 h 1520456"/>
              <a:gd name="connsiteX9" fmla="*/ 1031358 w 1031358"/>
              <a:gd name="connsiteY9" fmla="*/ 1509823 h 1520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31358" h="1520456">
                <a:moveTo>
                  <a:pt x="0" y="1520456"/>
                </a:moveTo>
                <a:cubicBezTo>
                  <a:pt x="3544" y="1013637"/>
                  <a:pt x="7089" y="506819"/>
                  <a:pt x="10633" y="0"/>
                </a:cubicBezTo>
                <a:lnTo>
                  <a:pt x="63796" y="797442"/>
                </a:lnTo>
                <a:lnTo>
                  <a:pt x="127591" y="1116418"/>
                </a:lnTo>
                <a:lnTo>
                  <a:pt x="297712" y="1339702"/>
                </a:lnTo>
                <a:lnTo>
                  <a:pt x="574158" y="1435395"/>
                </a:lnTo>
                <a:lnTo>
                  <a:pt x="776177" y="1467293"/>
                </a:lnTo>
                <a:lnTo>
                  <a:pt x="1031358" y="1509823"/>
                </a:lnTo>
                <a:lnTo>
                  <a:pt x="1031358" y="1509823"/>
                </a:lnTo>
                <a:lnTo>
                  <a:pt x="1031358" y="1509823"/>
                </a:lnTo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1" name="Straight Arrow Connector 30"/>
          <p:cNvCxnSpPr>
            <a:stCxn id="27" idx="0"/>
          </p:cNvCxnSpPr>
          <p:nvPr/>
        </p:nvCxnSpPr>
        <p:spPr>
          <a:xfrm flipH="1" flipV="1">
            <a:off x="4258560" y="4798136"/>
            <a:ext cx="1739702" cy="108026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438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3" grpId="0"/>
      <p:bldP spid="27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Upcoming Results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8210550" cy="487997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3200" dirty="0" smtClean="0"/>
                  <a:t>Machinery applies more generally to planted problems, not just to planted clique.</a:t>
                </a:r>
              </a:p>
              <a:p>
                <a:r>
                  <a:rPr lang="en-US" sz="3200" dirty="0" smtClean="0">
                    <a:solidFill>
                      <a:srgbClr val="FF0000"/>
                    </a:solidFill>
                  </a:rPr>
                  <a:t>Planted Problems</a:t>
                </a:r>
                <a:r>
                  <a:rPr lang="en-US" sz="3200" dirty="0" smtClean="0"/>
                  <a:t>: Can </a:t>
                </a:r>
                <a:r>
                  <a:rPr lang="en-US" sz="3200" dirty="0"/>
                  <a:t>we distinguish between a random instance and a random instance plus a planted solution</a:t>
                </a:r>
                <a:r>
                  <a:rPr lang="en-US" sz="3200" dirty="0" smtClean="0"/>
                  <a:t>?</a:t>
                </a:r>
              </a:p>
              <a:p>
                <a:r>
                  <a:rPr lang="en-US" sz="3200" dirty="0"/>
                  <a:t>[</a:t>
                </a:r>
                <a:r>
                  <a:rPr lang="en-US" sz="3200" dirty="0">
                    <a:solidFill>
                      <a:srgbClr val="0070C0"/>
                    </a:solidFill>
                  </a:rPr>
                  <a:t>HKPRSS,upcoming</a:t>
                </a:r>
                <a:r>
                  <a:rPr lang="en-US" sz="3200" dirty="0"/>
                  <a:t>]: 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800" dirty="0"/>
                  <a:t>Almost tight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/>
                              </a:rPr>
                              <m:t>Ω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(1)</m:t>
                            </m:r>
                          </m:sup>
                        </m:sSup>
                        <m:r>
                          <a:rPr lang="en-US" sz="2800" i="1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800" dirty="0"/>
                  <a:t> time) lower bounds for tensor PCA and sparse PCA, two </a:t>
                </a:r>
                <a:r>
                  <a:rPr lang="en-US" sz="2800" dirty="0" smtClean="0"/>
                  <a:t>planted problems </a:t>
                </a:r>
                <a:r>
                  <a:rPr lang="en-US" sz="2800" dirty="0"/>
                  <a:t>of interest in machine learning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800" dirty="0"/>
                  <a:t>More general conditions implying SoS lower bounds on planted </a:t>
                </a:r>
                <a:r>
                  <a:rPr lang="en-US" sz="2800" dirty="0" smtClean="0"/>
                  <a:t>problems</a:t>
                </a:r>
                <a:endParaRPr lang="en-US" sz="3200" dirty="0"/>
              </a:p>
              <a:p>
                <a:pPr marL="914400" lvl="1" indent="-45720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8210550" cy="4879976"/>
              </a:xfrm>
              <a:blipFill rotWithShape="1">
                <a:blip r:embed="rId2"/>
                <a:stretch>
                  <a:fillRect l="-1633" t="-3371" r="-2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975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2130427"/>
            <a:ext cx="8991600" cy="289877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Part II: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 smtClean="0"/>
              <a:t>A Game for Sum of Squares (SoS)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85119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Talk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134350" cy="43513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Part I: Introduction/Motivation</a:t>
            </a:r>
          </a:p>
          <a:p>
            <a:r>
              <a:rPr lang="en-US" sz="3200" dirty="0" smtClean="0"/>
              <a:t>Part II: A game for Sum of Squares (SoS)</a:t>
            </a:r>
          </a:p>
          <a:p>
            <a:r>
              <a:rPr lang="en-US" sz="3200" dirty="0" smtClean="0"/>
              <a:t>Part III: SoS on general equations</a:t>
            </a:r>
          </a:p>
          <a:p>
            <a:r>
              <a:rPr lang="en-US" sz="3200" dirty="0" smtClean="0"/>
              <a:t>Part IV: Pseudo-calibration</a:t>
            </a:r>
          </a:p>
          <a:p>
            <a:r>
              <a:rPr lang="en-US" sz="3200" dirty="0"/>
              <a:t>Part </a:t>
            </a:r>
            <a:r>
              <a:rPr lang="en-US" sz="3200" dirty="0" smtClean="0"/>
              <a:t>V: Brief Proof Overview</a:t>
            </a:r>
          </a:p>
          <a:p>
            <a:r>
              <a:rPr lang="en-US" sz="3200" dirty="0" smtClean="0"/>
              <a:t>Part VI: Future Work</a:t>
            </a:r>
          </a:p>
        </p:txBody>
      </p:sp>
    </p:spTree>
    <p:extLst>
      <p:ext uri="{BB962C8B-B14F-4D97-AF65-F5344CB8AC3E}">
        <p14:creationId xmlns:p14="http://schemas.microsoft.com/office/powerpoint/2010/main" val="216673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Distinguishing via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134350" cy="320357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Recall: Want to distinguish between a random graph and a graph with a planted clique.</a:t>
            </a:r>
          </a:p>
          <a:p>
            <a:r>
              <a:rPr lang="en-US" sz="3200" dirty="0" smtClean="0"/>
              <a:t>Possible method: Write </a:t>
            </a:r>
            <a:r>
              <a:rPr lang="en-US" sz="3200" dirty="0"/>
              <a:t>equations for </a:t>
            </a:r>
            <a:r>
              <a:rPr lang="en-US" sz="3200" dirty="0" smtClean="0"/>
              <a:t>k-clique (k=planted clique size), use a </a:t>
            </a:r>
            <a:r>
              <a:rPr lang="en-US" sz="3200" dirty="0" smtClean="0">
                <a:solidFill>
                  <a:srgbClr val="FF0000"/>
                </a:solidFill>
              </a:rPr>
              <a:t>feasibility test</a:t>
            </a:r>
            <a:r>
              <a:rPr lang="en-US" sz="3200" dirty="0" smtClean="0"/>
              <a:t> to determine if these equations are solvable.</a:t>
            </a:r>
            <a:endParaRPr lang="en-US" sz="3200" dirty="0">
              <a:latin typeface="Cambria Math"/>
              <a:ea typeface="Cambria Math"/>
            </a:endParaRPr>
          </a:p>
          <a:p>
            <a:r>
              <a:rPr lang="en-US" sz="3200" dirty="0"/>
              <a:t>SoS gives a </a:t>
            </a:r>
            <a:r>
              <a:rPr lang="en-US" sz="3200" dirty="0">
                <a:solidFill>
                  <a:srgbClr val="FF0000"/>
                </a:solidFill>
              </a:rPr>
              <a:t>feasibility </a:t>
            </a:r>
            <a:r>
              <a:rPr lang="en-US" sz="3200" dirty="0" smtClean="0">
                <a:solidFill>
                  <a:srgbClr val="FF0000"/>
                </a:solidFill>
              </a:rPr>
              <a:t>test </a:t>
            </a:r>
            <a:r>
              <a:rPr lang="en-US" sz="3200" dirty="0" smtClean="0"/>
              <a:t>for equations.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4073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295400"/>
                <a:ext cx="7886700" cy="5257800"/>
              </a:xfrm>
            </p:spPr>
            <p:txBody>
              <a:bodyPr>
                <a:noAutofit/>
              </a:bodyPr>
              <a:lstStyle/>
              <a:p>
                <a:r>
                  <a:rPr lang="en-US" sz="3200" dirty="0" smtClean="0"/>
                  <a:t>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 smtClean="0"/>
                  <a:t> for each vertex i in G. </a:t>
                </a:r>
              </a:p>
              <a:p>
                <a:r>
                  <a:rPr lang="en-US" sz="3200" dirty="0" smtClean="0"/>
                  <a:t>Want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dirty="0" smtClean="0"/>
                  <a:t>if i is in the clique. </a:t>
                </a:r>
              </a:p>
              <a:p>
                <a:r>
                  <a:rPr lang="en-US" sz="3200" dirty="0"/>
                  <a:t>Want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200" dirty="0"/>
                  <a:t> if i is not in the </a:t>
                </a:r>
                <a:r>
                  <a:rPr lang="en-US" sz="3200" dirty="0" smtClean="0"/>
                  <a:t>clique.</a:t>
                </a:r>
              </a:p>
              <a:p>
                <a:r>
                  <a:rPr lang="en-US" sz="3200" dirty="0" smtClean="0"/>
                  <a:t>Equations:</a:t>
                </a:r>
              </a:p>
              <a:p>
                <a:pPr marL="0" indent="0">
                  <a:buNone/>
                </a:pPr>
                <a:r>
                  <a:rPr lang="en-US" sz="3200" dirty="0" smtClean="0"/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3200" dirty="0" smtClean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 smtClean="0"/>
                  <a:t> for all i.</a:t>
                </a:r>
              </a:p>
              <a:p>
                <a:pPr marL="0" indent="0">
                  <a:buNone/>
                </a:pPr>
                <a:r>
                  <a:rPr lang="en-US" sz="3200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3200" dirty="0" smtClean="0"/>
                  <a:t> = 0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3200" b="0" i="1" smtClean="0">
                            <a:latin typeface="Cambria Math"/>
                          </a:rPr>
                          <m:t>,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sz="3200" b="0" i="1" smtClean="0">
                        <a:latin typeface="Cambria Math"/>
                      </a:rPr>
                      <m:t>∉</m:t>
                    </m:r>
                    <m:r>
                      <a:rPr lang="en-US" sz="3200" b="0" i="1" smtClean="0">
                        <a:latin typeface="Cambria Math"/>
                      </a:rPr>
                      <m:t>𝐸</m:t>
                    </m:r>
                    <m:r>
                      <a:rPr lang="en-US" sz="3200" b="0" i="1" smtClean="0">
                        <a:latin typeface="Cambria Math"/>
                      </a:rPr>
                      <m:t>(</m:t>
                    </m:r>
                    <m:r>
                      <a:rPr lang="en-US" sz="3200" b="0" i="1" smtClean="0">
                        <a:latin typeface="Cambria Math"/>
                      </a:rPr>
                      <m:t>𝐺</m:t>
                    </m:r>
                    <m:r>
                      <a:rPr lang="en-US" sz="32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3200" dirty="0" smtClean="0"/>
              </a:p>
              <a:p>
                <a:pPr marL="0" indent="0">
                  <a:buNone/>
                </a:pPr>
                <a:r>
                  <a:rPr lang="en-US" sz="3200" dirty="0"/>
                  <a:t> </a:t>
                </a: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32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3200" dirty="0"/>
                  <a:t> =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𝑘</m:t>
                    </m:r>
                  </m:oMath>
                </a14:m>
                <a:endParaRPr lang="en-US" sz="3200" dirty="0" smtClean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r>
                  <a:rPr lang="en-US" sz="3200" dirty="0">
                    <a:solidFill>
                      <a:prstClr val="black"/>
                    </a:solidFill>
                  </a:rPr>
                  <a:t>These equations are feasible precisely when G contains a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sz="3200" dirty="0" smtClean="0">
                    <a:solidFill>
                      <a:prstClr val="black"/>
                    </a:solidFill>
                  </a:rPr>
                  <a:t>-clique.</a:t>
                </a:r>
                <a:endParaRPr lang="en-US" sz="3200" dirty="0">
                  <a:solidFill>
                    <a:prstClr val="black"/>
                  </a:solidFill>
                </a:endParaRPr>
              </a:p>
              <a:p>
                <a:endParaRPr lang="en-US" sz="32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295400"/>
                <a:ext cx="7886700" cy="5257800"/>
              </a:xfrm>
              <a:blipFill rotWithShape="1">
                <a:blip r:embed="rId2"/>
                <a:stretch>
                  <a:fillRect l="-1932" t="-2320" r="-1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9"/>
                <a:ext cx="7886700" cy="1082672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en-US" dirty="0" smtClean="0"/>
                  <a:t>Equations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-Clique</a:t>
                </a:r>
                <a:endParaRPr lang="en-US" dirty="0"/>
              </a:p>
            </p:txBody>
          </p:sp>
        </mc:Choice>
        <mc:Fallback xmlns="">
          <p:sp>
            <p:nvSpPr>
              <p:cNvPr id="4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9"/>
                <a:ext cx="7886700" cy="1082672"/>
              </a:xfrm>
              <a:blipFill rotWithShape="1">
                <a:blip r:embed="rId3"/>
                <a:stretch>
                  <a:fillRect b="-8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691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8286750" cy="4651375"/>
          </a:xfrm>
        </p:spPr>
        <p:txBody>
          <a:bodyPr>
            <a:noAutofit/>
          </a:bodyPr>
          <a:lstStyle/>
          <a:p>
            <a:r>
              <a:rPr lang="en-US" sz="3200" dirty="0" smtClean="0"/>
              <a:t>SoS hierarchy: feasibility test for equations, expressible with the following game.</a:t>
            </a:r>
          </a:p>
          <a:p>
            <a:r>
              <a:rPr lang="en-US" sz="3200" dirty="0" smtClean="0"/>
              <a:t>Two players, </a:t>
            </a:r>
            <a:r>
              <a:rPr lang="en-US" sz="3200" dirty="0" smtClean="0">
                <a:solidFill>
                  <a:srgbClr val="0070C0"/>
                </a:solidFill>
              </a:rPr>
              <a:t>Optimist</a:t>
            </a:r>
            <a:r>
              <a:rPr lang="en-US" sz="3200" dirty="0" smtClean="0"/>
              <a:t> and </a:t>
            </a:r>
            <a:r>
              <a:rPr lang="en-US" sz="3200" dirty="0" smtClean="0">
                <a:solidFill>
                  <a:srgbClr val="FF0000"/>
                </a:solidFill>
              </a:rPr>
              <a:t>Pessimist</a:t>
            </a:r>
          </a:p>
          <a:p>
            <a:r>
              <a:rPr lang="en-US" sz="3200" dirty="0" smtClean="0">
                <a:solidFill>
                  <a:srgbClr val="0070C0"/>
                </a:solidFill>
              </a:rPr>
              <a:t>Optimist</a:t>
            </a:r>
            <a:r>
              <a:rPr lang="en-US" sz="3200" dirty="0" smtClean="0"/>
              <a:t>: Says answer is YES, gives some evidence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Pessimist</a:t>
            </a:r>
            <a:r>
              <a:rPr lang="en-US" sz="3200" dirty="0" smtClean="0"/>
              <a:t>: Tries to refute Optimist’s evidence</a:t>
            </a:r>
          </a:p>
          <a:p>
            <a:r>
              <a:rPr lang="en-US" sz="3200" dirty="0" smtClean="0"/>
              <a:t>SoS hierarchy computes who wins this game (with optimal play)</a:t>
            </a:r>
            <a:endParaRPr lang="en-US" sz="32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A Game for the Sum of Squares Hierarchy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51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evidence should we ask for?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0699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Choice #1: </a:t>
            </a:r>
            <a:r>
              <a:rPr lang="en-US" sz="3200" dirty="0" smtClean="0">
                <a:solidFill>
                  <a:srgbClr val="00B0F0"/>
                </a:solidFill>
              </a:rPr>
              <a:t>Optimist</a:t>
            </a:r>
            <a:r>
              <a:rPr lang="en-US" sz="3200" dirty="0" smtClean="0"/>
              <a:t> must give the values for all variables.</a:t>
            </a:r>
            <a:endParaRPr lang="en-US" sz="3200" dirty="0" smtClean="0">
              <a:latin typeface="Cambria Math"/>
              <a:ea typeface="Cambria Math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51" y="4103466"/>
            <a:ext cx="2240280" cy="18669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082703" y="5981941"/>
            <a:ext cx="1704975" cy="571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 smtClean="0">
                <a:solidFill>
                  <a:srgbClr val="00B0F0"/>
                </a:solidFill>
              </a:rPr>
              <a:t>Optimist</a:t>
            </a:r>
            <a:endParaRPr lang="en-US" sz="3200" dirty="0" smtClean="0">
              <a:solidFill>
                <a:srgbClr val="00B0F0"/>
              </a:solidFill>
              <a:latin typeface="Cambria Math"/>
              <a:ea typeface="Cambria Math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34000" y="5981941"/>
            <a:ext cx="1704975" cy="5712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Pessimist</a:t>
            </a:r>
            <a:endParaRPr lang="en-US" sz="3200" dirty="0" smtClean="0">
              <a:solidFill>
                <a:srgbClr val="FF0000"/>
              </a:solidFill>
              <a:latin typeface="Cambria Math"/>
              <a:ea typeface="Cambria Math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2438400" y="2808066"/>
            <a:ext cx="2133600" cy="1295400"/>
          </a:xfrm>
          <a:prstGeom prst="wedgeRoundRectCallout">
            <a:avLst>
              <a:gd name="adj1" fmla="val -47850"/>
              <a:gd name="adj2" fmla="val 7054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How do I find what the variables are?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343400"/>
            <a:ext cx="3048953" cy="1478280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6705600" y="2667000"/>
            <a:ext cx="2133600" cy="1295400"/>
          </a:xfrm>
          <a:prstGeom prst="wedgeRoundRectCallout">
            <a:avLst>
              <a:gd name="adj1" fmla="val -47850"/>
              <a:gd name="adj2" fmla="val 7054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Checking this is easy!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2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evidence should we ask for?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0699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Choice #2: No evidence at all.</a:t>
            </a:r>
            <a:endParaRPr lang="en-US" sz="3200" dirty="0" smtClean="0">
              <a:latin typeface="Cambria Math"/>
              <a:ea typeface="Cambria Math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347" y="3982752"/>
            <a:ext cx="2240280" cy="18669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082703" y="5981941"/>
            <a:ext cx="1704975" cy="571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 smtClean="0">
                <a:solidFill>
                  <a:srgbClr val="00B0F0"/>
                </a:solidFill>
              </a:rPr>
              <a:t>Optimist</a:t>
            </a:r>
            <a:endParaRPr lang="en-US" sz="3200" dirty="0" smtClean="0">
              <a:solidFill>
                <a:srgbClr val="00B0F0"/>
              </a:solidFill>
              <a:latin typeface="Cambria Math"/>
              <a:ea typeface="Cambria Math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34000" y="5981941"/>
            <a:ext cx="1704975" cy="5712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Pessimist</a:t>
            </a:r>
            <a:endParaRPr lang="en-US" sz="3200" dirty="0" smtClean="0">
              <a:solidFill>
                <a:srgbClr val="FF0000"/>
              </a:solidFill>
              <a:latin typeface="Cambria Math"/>
              <a:ea typeface="Cambria Math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6689696" y="2687352"/>
            <a:ext cx="2133600" cy="1295400"/>
          </a:xfrm>
          <a:prstGeom prst="wedgeRoundRectCallout">
            <a:avLst>
              <a:gd name="adj1" fmla="val -47850"/>
              <a:gd name="adj2" fmla="val 7054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How do I show this is unsolvable?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13" y="4371372"/>
            <a:ext cx="3048953" cy="1478280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2239513" y="2694972"/>
            <a:ext cx="2133600" cy="1295400"/>
          </a:xfrm>
          <a:prstGeom prst="wedgeRoundRectCallout">
            <a:avLst>
              <a:gd name="adj1" fmla="val -47850"/>
              <a:gd name="adj2" fmla="val 7054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Yeah, that’s solvable!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82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286750" cy="4351338"/>
          </a:xfrm>
        </p:spPr>
        <p:txBody>
          <a:bodyPr>
            <a:noAutofit/>
          </a:bodyPr>
          <a:lstStyle/>
          <a:p>
            <a:r>
              <a:rPr lang="en-US" sz="3200" dirty="0" smtClean="0"/>
              <a:t>We want something in the middle.</a:t>
            </a:r>
          </a:p>
          <a:p>
            <a:r>
              <a:rPr lang="en-US" sz="3200" dirty="0" smtClean="0">
                <a:solidFill>
                  <a:srgbClr val="0070C0"/>
                </a:solidFill>
              </a:rPr>
              <a:t>Optimist’s</a:t>
            </a:r>
            <a:r>
              <a:rPr lang="en-US" sz="3200" dirty="0" smtClean="0"/>
              <a:t> evidence for degree d SoS hierarchy: </a:t>
            </a:r>
            <a:r>
              <a:rPr lang="en-US" sz="3200" dirty="0" smtClean="0">
                <a:solidFill>
                  <a:srgbClr val="0070C0"/>
                </a:solidFill>
              </a:rPr>
              <a:t>expectation </a:t>
            </a:r>
            <a:r>
              <a:rPr lang="en-US" sz="3200" dirty="0">
                <a:solidFill>
                  <a:srgbClr val="0070C0"/>
                </a:solidFill>
              </a:rPr>
              <a:t>values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/>
              <a:t>of all monomials up to degree d </a:t>
            </a:r>
            <a:r>
              <a:rPr lang="en-US" sz="3200" dirty="0" smtClean="0"/>
              <a:t>over </a:t>
            </a:r>
            <a:r>
              <a:rPr lang="en-US" sz="3200" dirty="0"/>
              <a:t>some </a:t>
            </a:r>
            <a:r>
              <a:rPr lang="en-US" sz="3200" dirty="0">
                <a:solidFill>
                  <a:srgbClr val="0070C0"/>
                </a:solidFill>
              </a:rPr>
              <a:t>distribution</a:t>
            </a:r>
            <a:r>
              <a:rPr lang="en-US" sz="3200" dirty="0"/>
              <a:t> of solutions</a:t>
            </a:r>
            <a:r>
              <a:rPr lang="en-US" sz="3200" dirty="0" smtClean="0"/>
              <a:t>.</a:t>
            </a:r>
          </a:p>
          <a:p>
            <a:endParaRPr lang="en-US" sz="32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What evidence should we ask for?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33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365128"/>
                <a:ext cx="8305800" cy="1325563"/>
              </a:xfrm>
            </p:spPr>
            <p:txBody>
              <a:bodyPr/>
              <a:lstStyle/>
              <a:p>
                <a:pPr algn="ctr"/>
                <a:r>
                  <a:rPr lang="en-US" dirty="0" smtClean="0"/>
                  <a:t>Example: Does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 smtClean="0"/>
                  <a:t> Have a Triangle?</a:t>
                </a:r>
                <a:endParaRPr lang="en-US" dirty="0"/>
              </a:p>
            </p:txBody>
          </p:sp>
        </mc:Choice>
        <mc:Fallback xmlns="">
          <p:sp>
            <p:nvSpPr>
              <p:cNvPr id="5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365128"/>
                <a:ext cx="8305800" cy="1325563"/>
              </a:xfrm>
              <a:blipFill rotWithShape="1">
                <a:blip r:embed="rId3"/>
                <a:stretch>
                  <a:fillRect l="-1027" r="-1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64647" y="2362200"/>
                <a:ext cx="5648827" cy="2581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prstClr val="black"/>
                    </a:solidFill>
                  </a:rPr>
                  <a:t>Recall equations:</a:t>
                </a:r>
              </a:p>
              <a:p>
                <a:r>
                  <a:rPr lang="en-US" sz="3200" b="0" dirty="0" smtClean="0">
                    <a:solidFill>
                      <a:prstClr val="black"/>
                    </a:solidFill>
                  </a:rPr>
                  <a:t>Want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=1</m:t>
                    </m:r>
                  </m:oMath>
                </a14:m>
                <a:r>
                  <a:rPr lang="en-US" sz="3200" dirty="0" smtClean="0">
                    <a:solidFill>
                      <a:prstClr val="black"/>
                    </a:solidFill>
                  </a:rPr>
                  <a:t> if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𝑖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∈</m:t>
                    </m:r>
                  </m:oMath>
                </a14:m>
                <a:r>
                  <a:rPr lang="en-US" sz="3200" dirty="0" smtClean="0">
                    <a:solidFill>
                      <a:prstClr val="black"/>
                    </a:solidFill>
                  </a:rPr>
                  <a:t> triangle, 0 otherwise.</a:t>
                </a: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∀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𝑖</m:t>
                    </m:r>
                    <m:sSubSup>
                      <m:sSubSupPr>
                        <m:ctrlP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3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:endParaRPr lang="en-US" sz="3200" dirty="0" smtClean="0">
                  <a:solidFill>
                    <a:prstClr val="black"/>
                  </a:solidFill>
                </a:endParaRP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3200" dirty="0">
                    <a:solidFill>
                      <a:prstClr val="black"/>
                    </a:solidFill>
                  </a:rPr>
                  <a:t> = </a:t>
                </a:r>
                <a:r>
                  <a:rPr lang="en-US" sz="3200" dirty="0" smtClean="0">
                    <a:solidFill>
                      <a:prstClr val="black"/>
                    </a:solidFill>
                  </a:rPr>
                  <a:t>3</a:t>
                </a:r>
                <a:endParaRPr lang="en-US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647" y="2362200"/>
                <a:ext cx="5648827" cy="2581669"/>
              </a:xfrm>
              <a:prstGeom prst="rect">
                <a:avLst/>
              </a:prstGeom>
              <a:blipFill rotWithShape="1">
                <a:blip r:embed="rId4"/>
                <a:stretch>
                  <a:fillRect l="-2697" t="-3073" b="-68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6759110" y="2819400"/>
            <a:ext cx="403058" cy="5534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872032" y="2819400"/>
            <a:ext cx="403058" cy="5534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759110" y="4238572"/>
            <a:ext cx="403058" cy="5534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872031" y="4238571"/>
            <a:ext cx="403058" cy="5534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>
            <a:stCxn id="7" idx="6"/>
            <a:endCxn id="8" idx="2"/>
          </p:cNvCxnSpPr>
          <p:nvPr/>
        </p:nvCxnSpPr>
        <p:spPr>
          <a:xfrm>
            <a:off x="7162169" y="3096124"/>
            <a:ext cx="7098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8" idx="4"/>
            <a:endCxn id="10" idx="0"/>
          </p:cNvCxnSpPr>
          <p:nvPr/>
        </p:nvCxnSpPr>
        <p:spPr>
          <a:xfrm flipH="1">
            <a:off x="8073560" y="3372850"/>
            <a:ext cx="1" cy="8657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9" idx="6"/>
            <a:endCxn id="10" idx="2"/>
          </p:cNvCxnSpPr>
          <p:nvPr/>
        </p:nvCxnSpPr>
        <p:spPr>
          <a:xfrm flipV="1">
            <a:off x="7162169" y="4515298"/>
            <a:ext cx="709862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9" idx="0"/>
            <a:endCxn id="7" idx="4"/>
          </p:cNvCxnSpPr>
          <p:nvPr/>
        </p:nvCxnSpPr>
        <p:spPr>
          <a:xfrm flipV="1">
            <a:off x="6960640" y="3372853"/>
            <a:ext cx="1" cy="8657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7"/>
            <a:endCxn id="8" idx="3"/>
          </p:cNvCxnSpPr>
          <p:nvPr/>
        </p:nvCxnSpPr>
        <p:spPr>
          <a:xfrm flipV="1">
            <a:off x="7103141" y="3291802"/>
            <a:ext cx="827916" cy="102782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7" idx="5"/>
            <a:endCxn id="10" idx="1"/>
          </p:cNvCxnSpPr>
          <p:nvPr/>
        </p:nvCxnSpPr>
        <p:spPr>
          <a:xfrm>
            <a:off x="7103142" y="3291799"/>
            <a:ext cx="827915" cy="10278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323717" y="2819400"/>
                <a:ext cx="3154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3717" y="2819400"/>
                <a:ext cx="315458" cy="523220"/>
              </a:xfrm>
              <a:prstGeom prst="rect">
                <a:avLst/>
              </a:prstGeom>
              <a:blipFill rotWithShape="1">
                <a:blip r:embed="rId5"/>
                <a:stretch>
                  <a:fillRect r="-2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7380043" y="4530411"/>
            <a:ext cx="315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G</a:t>
            </a:r>
            <a:endParaRPr lang="en-US" sz="28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275090" y="2819400"/>
                <a:ext cx="3154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090" y="2819400"/>
                <a:ext cx="315458" cy="523220"/>
              </a:xfrm>
              <a:prstGeom prst="rect">
                <a:avLst/>
              </a:prstGeom>
              <a:blipFill rotWithShape="1">
                <a:blip r:embed="rId6"/>
                <a:stretch>
                  <a:fillRect r="-28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281539" y="4238568"/>
                <a:ext cx="3154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1539" y="4238568"/>
                <a:ext cx="315458" cy="523220"/>
              </a:xfrm>
              <a:prstGeom prst="rect">
                <a:avLst/>
              </a:prstGeom>
              <a:blipFill rotWithShape="1">
                <a:blip r:embed="rId7"/>
                <a:stretch>
                  <a:fillRect r="-2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325781" y="4243310"/>
                <a:ext cx="3154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5781" y="4243310"/>
                <a:ext cx="315458" cy="523220"/>
              </a:xfrm>
              <a:prstGeom prst="rect">
                <a:avLst/>
              </a:prstGeom>
              <a:blipFill rotWithShape="1">
                <a:blip r:embed="rId8"/>
                <a:stretch>
                  <a:fillRect r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898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81092" y="1524000"/>
                <a:ext cx="8209456" cy="55507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One option: </a:t>
                </a:r>
                <a:r>
                  <a:rPr lang="en-US" sz="3200" dirty="0" smtClean="0">
                    <a:solidFill>
                      <a:srgbClr val="0070C0"/>
                    </a:solidFill>
                  </a:rPr>
                  <a:t>Optimist</a:t>
                </a:r>
                <a:r>
                  <a:rPr lang="en-US" sz="3200" dirty="0" smtClean="0">
                    <a:solidFill>
                      <a:prstClr val="black"/>
                    </a:solidFill>
                  </a:rPr>
                  <a:t> can </a:t>
                </a:r>
                <a:r>
                  <a:rPr lang="en-US" sz="3200" dirty="0">
                    <a:solidFill>
                      <a:prstClr val="black"/>
                    </a:solidFill>
                  </a:rPr>
                  <a:t>take the </a:t>
                </a:r>
                <a:r>
                  <a:rPr lang="en-US" sz="3200" dirty="0" smtClean="0">
                    <a:solidFill>
                      <a:prstClr val="black"/>
                    </a:solidFill>
                  </a:rPr>
                  <a:t>trivial distribution with the single </a:t>
                </a:r>
                <a:r>
                  <a:rPr lang="en-US" sz="3200" dirty="0">
                    <a:solidFill>
                      <a:prstClr val="black"/>
                    </a:solidFill>
                  </a:rPr>
                  <a:t>solution</a:t>
                </a:r>
                <a:r>
                  <a:rPr lang="en-US" sz="3200" dirty="0" smtClean="0">
                    <a:solidFill>
                      <a:prstClr val="black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=1,</m:t>
                    </m:r>
                    <m:sSub>
                      <m:sSub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</a:p>
              <a:p>
                <a:r>
                  <a:rPr lang="en-US" sz="3200" dirty="0" smtClean="0">
                    <a:solidFill>
                      <a:prstClr val="black"/>
                    </a:solidFill>
                  </a:rPr>
                  <a:t>and give the corresponding values</a:t>
                </a:r>
              </a:p>
              <a:p>
                <a:r>
                  <a:rPr lang="en-US" sz="3200" dirty="0">
                    <a:solidFill>
                      <a:prstClr val="black"/>
                    </a:solidFill>
                  </a:rPr>
                  <a:t>o</a:t>
                </a:r>
                <a:r>
                  <a:rPr lang="en-US" sz="3200" dirty="0" smtClean="0">
                    <a:solidFill>
                      <a:prstClr val="black"/>
                    </a:solidFill>
                  </a:rPr>
                  <a:t>f all monomials up to degree d.</a:t>
                </a:r>
              </a:p>
              <a:p>
                <a:r>
                  <a:rPr lang="en-US" sz="3200" dirty="0" smtClean="0">
                    <a:solidFill>
                      <a:prstClr val="black"/>
                    </a:solidFill>
                  </a:rPr>
                  <a:t>Values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𝑑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=2</m:t>
                    </m:r>
                  </m:oMath>
                </a14:m>
                <a:r>
                  <a:rPr lang="en-US" sz="3200" dirty="0" smtClean="0">
                    <a:solidFill>
                      <a:prstClr val="black"/>
                    </a:solidFill>
                  </a:rPr>
                  <a:t>:</a:t>
                </a:r>
              </a:p>
              <a:p>
                <a:r>
                  <a:rPr lang="en-US" sz="2400" dirty="0" smtClean="0">
                    <a:solidFill>
                      <a:prstClr val="black"/>
                    </a:solidFill>
                  </a:rPr>
                  <a:t>E[1] = 1</a:t>
                </a:r>
              </a:p>
              <a:p>
                <a:r>
                  <a:rPr lang="en-US" sz="2400" dirty="0" smtClean="0">
                    <a:solidFill>
                      <a:prstClr val="black"/>
                    </a:solidFill>
                  </a:rPr>
                  <a:t>E</a:t>
                </a:r>
                <a:r>
                  <a:rPr lang="en-US" sz="2400" dirty="0">
                    <a:solidFill>
                      <a:prstClr val="black"/>
                    </a:solidFill>
                  </a:rPr>
                  <a:t>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] = 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E</a:t>
                </a:r>
                <a:r>
                  <a:rPr lang="en-US" sz="2400" dirty="0">
                    <a:solidFill>
                      <a:prstClr val="black"/>
                    </a:solidFill>
                  </a:rPr>
                  <a:t>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] = 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E</a:t>
                </a:r>
                <a:r>
                  <a:rPr lang="en-US" sz="2400" dirty="0">
                    <a:solidFill>
                      <a:prstClr val="black"/>
                    </a:solidFill>
                  </a:rPr>
                  <a:t>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]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 = 1</a:t>
                </a:r>
              </a:p>
              <a:p>
                <a:r>
                  <a:rPr lang="en-US" sz="2400" dirty="0" smtClean="0">
                    <a:solidFill>
                      <a:prstClr val="black"/>
                    </a:solidFill>
                  </a:rPr>
                  <a:t>E[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</a:rPr>
                  <a:t>] = E</a:t>
                </a:r>
                <a:r>
                  <a:rPr lang="en-US" sz="2400" dirty="0">
                    <a:solidFill>
                      <a:prstClr val="black"/>
                    </a:solidFill>
                  </a:rPr>
                  <a:t>[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] = 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E</a:t>
                </a:r>
                <a:r>
                  <a:rPr lang="en-US" sz="2400" dirty="0">
                    <a:solidFill>
                      <a:prstClr val="black"/>
                    </a:solidFill>
                  </a:rPr>
                  <a:t>[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sub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] 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= 1</a:t>
                </a:r>
                <a:endParaRPr lang="en-US" sz="2400" dirty="0">
                  <a:solidFill>
                    <a:prstClr val="black"/>
                  </a:solidFill>
                </a:endParaRPr>
              </a:p>
              <a:p>
                <a:r>
                  <a:rPr lang="en-US" sz="2400" dirty="0" smtClean="0">
                    <a:solidFill>
                      <a:prstClr val="black"/>
                    </a:solidFill>
                  </a:rPr>
                  <a:t>E</a:t>
                </a:r>
                <a:r>
                  <a:rPr lang="en-US" sz="2400" dirty="0">
                    <a:solidFill>
                      <a:prstClr val="black"/>
                    </a:solidFill>
                  </a:rPr>
                  <a:t>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] = 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E</a:t>
                </a:r>
                <a:r>
                  <a:rPr lang="en-US" sz="2400" dirty="0">
                    <a:solidFill>
                      <a:prstClr val="black"/>
                    </a:solidFill>
                  </a:rPr>
                  <a:t>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] = 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E</a:t>
                </a:r>
                <a:r>
                  <a:rPr lang="en-US" sz="2400" dirty="0">
                    <a:solidFill>
                      <a:prstClr val="black"/>
                    </a:solidFill>
                  </a:rPr>
                  <a:t>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] = 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1</a:t>
                </a:r>
              </a:p>
              <a:p>
                <a:r>
                  <a:rPr lang="en-US" sz="2400" dirty="0">
                    <a:solidFill>
                      <a:prstClr val="black"/>
                    </a:solidFill>
                  </a:rPr>
                  <a:t>E[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sub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]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 = </a:t>
                </a:r>
                <a:r>
                  <a:rPr lang="en-US" sz="2400" dirty="0">
                    <a:solidFill>
                      <a:prstClr val="black"/>
                    </a:solidFill>
                  </a:rPr>
                  <a:t>E[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]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 = 0 </a:t>
                </a:r>
                <a:endParaRPr lang="en-US" sz="2400" dirty="0">
                  <a:solidFill>
                    <a:prstClr val="black"/>
                  </a:solidFill>
                </a:endParaRPr>
              </a:p>
              <a:p>
                <a:r>
                  <a:rPr lang="en-US" sz="2400" dirty="0" smtClean="0">
                    <a:solidFill>
                      <a:prstClr val="black"/>
                    </a:solidFill>
                  </a:rPr>
                  <a:t>E</a:t>
                </a:r>
                <a:r>
                  <a:rPr lang="en-US" sz="2400" dirty="0">
                    <a:solidFill>
                      <a:prstClr val="black"/>
                    </a:solidFill>
                  </a:rPr>
                  <a:t>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] = 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E</a:t>
                </a:r>
                <a:r>
                  <a:rPr lang="en-US" sz="2400" dirty="0">
                    <a:solidFill>
                      <a:prstClr val="black"/>
                    </a:solidFill>
                  </a:rPr>
                  <a:t>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] = 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E</a:t>
                </a:r>
                <a:r>
                  <a:rPr lang="en-US" sz="2400" dirty="0">
                    <a:solidFill>
                      <a:prstClr val="black"/>
                    </a:solidFill>
                  </a:rPr>
                  <a:t>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] = 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0.</a:t>
                </a:r>
              </a:p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92" y="1524000"/>
                <a:ext cx="8209456" cy="5550750"/>
              </a:xfrm>
              <a:prstGeom prst="rect">
                <a:avLst/>
              </a:prstGeom>
              <a:blipFill rotWithShape="1">
                <a:blip r:embed="rId2"/>
                <a:stretch>
                  <a:fillRect l="-1932" t="-14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365128"/>
                <a:ext cx="8305800" cy="1325563"/>
              </a:xfrm>
            </p:spPr>
            <p:txBody>
              <a:bodyPr/>
              <a:lstStyle/>
              <a:p>
                <a:pPr algn="ctr"/>
                <a:r>
                  <a:rPr lang="en-US" dirty="0" smtClean="0"/>
                  <a:t>Example: Does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 smtClean="0"/>
                  <a:t> Have a Triangle?</a:t>
                </a:r>
                <a:endParaRPr lang="en-US" dirty="0"/>
              </a:p>
            </p:txBody>
          </p:sp>
        </mc:Choice>
        <mc:Fallback xmlns="">
          <p:sp>
            <p:nvSpPr>
              <p:cNvPr id="21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365128"/>
                <a:ext cx="8305800" cy="1325563"/>
              </a:xfrm>
              <a:blipFill rotWithShape="1">
                <a:blip r:embed="rId3"/>
                <a:stretch>
                  <a:fillRect l="-1027" r="-1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Oval 40"/>
          <p:cNvSpPr/>
          <p:nvPr/>
        </p:nvSpPr>
        <p:spPr>
          <a:xfrm>
            <a:off x="6759110" y="3634459"/>
            <a:ext cx="403058" cy="5534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7872032" y="3634459"/>
            <a:ext cx="403058" cy="5534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6759110" y="5053631"/>
            <a:ext cx="403058" cy="5534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7872031" y="5053630"/>
            <a:ext cx="403058" cy="5534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45" name="Straight Connector 44"/>
          <p:cNvCxnSpPr>
            <a:stCxn id="41" idx="6"/>
            <a:endCxn id="42" idx="2"/>
          </p:cNvCxnSpPr>
          <p:nvPr/>
        </p:nvCxnSpPr>
        <p:spPr>
          <a:xfrm>
            <a:off x="7162169" y="3911183"/>
            <a:ext cx="7098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42" idx="4"/>
            <a:endCxn id="44" idx="0"/>
          </p:cNvCxnSpPr>
          <p:nvPr/>
        </p:nvCxnSpPr>
        <p:spPr>
          <a:xfrm flipH="1">
            <a:off x="8073560" y="4187909"/>
            <a:ext cx="1" cy="8657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43" idx="6"/>
            <a:endCxn id="44" idx="2"/>
          </p:cNvCxnSpPr>
          <p:nvPr/>
        </p:nvCxnSpPr>
        <p:spPr>
          <a:xfrm flipV="1">
            <a:off x="7162169" y="5330357"/>
            <a:ext cx="709862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43" idx="0"/>
            <a:endCxn id="41" idx="4"/>
          </p:cNvCxnSpPr>
          <p:nvPr/>
        </p:nvCxnSpPr>
        <p:spPr>
          <a:xfrm flipV="1">
            <a:off x="6960640" y="4187912"/>
            <a:ext cx="1" cy="8657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43" idx="7"/>
            <a:endCxn id="42" idx="3"/>
          </p:cNvCxnSpPr>
          <p:nvPr/>
        </p:nvCxnSpPr>
        <p:spPr>
          <a:xfrm flipV="1">
            <a:off x="7103141" y="4106861"/>
            <a:ext cx="827916" cy="102782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41" idx="5"/>
            <a:endCxn id="44" idx="1"/>
          </p:cNvCxnSpPr>
          <p:nvPr/>
        </p:nvCxnSpPr>
        <p:spPr>
          <a:xfrm>
            <a:off x="7103142" y="4106858"/>
            <a:ext cx="827915" cy="10278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6323717" y="3634459"/>
                <a:ext cx="3154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3717" y="3634459"/>
                <a:ext cx="315458" cy="523220"/>
              </a:xfrm>
              <a:prstGeom prst="rect">
                <a:avLst/>
              </a:prstGeom>
              <a:blipFill rotWithShape="1">
                <a:blip r:embed="rId4"/>
                <a:stretch>
                  <a:fillRect r="-2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/>
          <p:cNvSpPr txBox="1"/>
          <p:nvPr/>
        </p:nvSpPr>
        <p:spPr>
          <a:xfrm>
            <a:off x="7380043" y="5345470"/>
            <a:ext cx="315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G</a:t>
            </a:r>
            <a:endParaRPr lang="en-US" sz="28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8275090" y="3634459"/>
                <a:ext cx="3154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090" y="3634459"/>
                <a:ext cx="315458" cy="523220"/>
              </a:xfrm>
              <a:prstGeom prst="rect">
                <a:avLst/>
              </a:prstGeom>
              <a:blipFill rotWithShape="1">
                <a:blip r:embed="rId5"/>
                <a:stretch>
                  <a:fillRect r="-28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8281539" y="5053627"/>
                <a:ext cx="3154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1539" y="5053627"/>
                <a:ext cx="315458" cy="523220"/>
              </a:xfrm>
              <a:prstGeom prst="rect">
                <a:avLst/>
              </a:prstGeom>
              <a:blipFill rotWithShape="1">
                <a:blip r:embed="rId6"/>
                <a:stretch>
                  <a:fillRect r="-2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6325781" y="5058369"/>
                <a:ext cx="3154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5781" y="5058369"/>
                <a:ext cx="315458" cy="523220"/>
              </a:xfrm>
              <a:prstGeom prst="rect">
                <a:avLst/>
              </a:prstGeom>
              <a:blipFill rotWithShape="1">
                <a:blip r:embed="rId7"/>
                <a:stretch>
                  <a:fillRect r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095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97262" y="1861177"/>
                <a:ext cx="8209456" cy="42233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Another option: </a:t>
                </a:r>
                <a:r>
                  <a:rPr lang="en-US" sz="3200" dirty="0" smtClean="0">
                    <a:solidFill>
                      <a:srgbClr val="0070C0"/>
                    </a:solidFill>
                  </a:rPr>
                  <a:t>Optimist</a:t>
                </a:r>
                <a:r>
                  <a:rPr lang="en-US" sz="3200" dirty="0" smtClean="0">
                    <a:solidFill>
                      <a:prstClr val="black"/>
                    </a:solidFill>
                  </a:rPr>
                  <a:t> can </a:t>
                </a:r>
                <a:r>
                  <a:rPr lang="en-US" sz="3200" dirty="0">
                    <a:solidFill>
                      <a:prstClr val="black"/>
                    </a:solidFill>
                  </a:rPr>
                  <a:t>take each of the 4 triangles in G with probability </a:t>
                </a:r>
                <a:r>
                  <a:rPr lang="en-US" sz="3200" dirty="0" smtClean="0">
                    <a:solidFill>
                      <a:prstClr val="black"/>
                    </a:solidFill>
                  </a:rPr>
                  <a:t>¼</a:t>
                </a:r>
              </a:p>
              <a:p>
                <a:r>
                  <a:rPr lang="en-US" sz="3200" dirty="0" smtClean="0">
                    <a:solidFill>
                      <a:prstClr val="black"/>
                    </a:solidFill>
                  </a:rPr>
                  <a:t>(uniform distribution on solutions)</a:t>
                </a:r>
              </a:p>
              <a:p>
                <a:r>
                  <a:rPr lang="en-US" sz="3200" dirty="0" smtClean="0">
                    <a:solidFill>
                      <a:prstClr val="black"/>
                    </a:solidFill>
                  </a:rPr>
                  <a:t>Values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𝑑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=2</m:t>
                    </m:r>
                  </m:oMath>
                </a14:m>
                <a:r>
                  <a:rPr lang="en-US" sz="3200" dirty="0" smtClean="0">
                    <a:solidFill>
                      <a:prstClr val="black"/>
                    </a:solidFill>
                  </a:rPr>
                  <a:t>:</a:t>
                </a:r>
                <a:endParaRPr lang="en-US" sz="3200" dirty="0">
                  <a:solidFill>
                    <a:prstClr val="black"/>
                  </a:solidFill>
                </a:endParaRPr>
              </a:p>
              <a:p>
                <a:r>
                  <a:rPr lang="en-US" sz="3200" dirty="0">
                    <a:solidFill>
                      <a:prstClr val="black"/>
                    </a:solidFill>
                  </a:rPr>
                  <a:t>E[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</a:rPr>
                  <a:t>] </a:t>
                </a:r>
                <a:r>
                  <a:rPr lang="en-US" sz="3200" dirty="0" smtClean="0">
                    <a:solidFill>
                      <a:prstClr val="black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prstClr val="black"/>
                        </a:solidFill>
                        <a:latin typeface="Cambria Math"/>
                      </a:rPr>
                      <m:t>1</m:t>
                    </m:r>
                  </m:oMath>
                </a14:m>
                <a:endParaRPr lang="en-US" sz="3200" dirty="0" smtClean="0">
                  <a:solidFill>
                    <a:prstClr val="black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∀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sz="3200" dirty="0" smtClean="0">
                    <a:solidFill>
                      <a:prstClr val="black"/>
                    </a:solidFill>
                  </a:rPr>
                  <a:t>, E[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3200" dirty="0" smtClean="0">
                    <a:solidFill>
                      <a:prstClr val="black"/>
                    </a:solidFill>
                  </a:rPr>
                  <a:t>] </a:t>
                </a:r>
                <a:r>
                  <a:rPr lang="en-US" sz="3200" dirty="0">
                    <a:solidFill>
                      <a:prstClr val="black"/>
                    </a:solidFill>
                  </a:rPr>
                  <a:t>= </a:t>
                </a:r>
                <a:r>
                  <a:rPr lang="en-US" sz="3200" dirty="0" smtClean="0">
                    <a:solidFill>
                      <a:prstClr val="black"/>
                    </a:solidFill>
                  </a:rPr>
                  <a:t>E</a:t>
                </a:r>
                <a:r>
                  <a:rPr lang="en-US" sz="3200" dirty="0">
                    <a:solidFill>
                      <a:prstClr val="black"/>
                    </a:solidFill>
                  </a:rPr>
                  <a:t>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prstClr val="black"/>
                    </a:solidFill>
                  </a:rPr>
                  <a:t>]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∀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𝑖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≠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𝑗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en-US" sz="3200" dirty="0" smtClean="0">
                    <a:solidFill>
                      <a:prstClr val="black"/>
                    </a:solidFill>
                  </a:rPr>
                  <a:t> E</a:t>
                </a:r>
                <a:r>
                  <a:rPr lang="en-US" sz="3200" dirty="0">
                    <a:solidFill>
                      <a:prstClr val="black"/>
                    </a:solidFill>
                  </a:rPr>
                  <a:t>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prstClr val="black"/>
                    </a:solidFill>
                  </a:rPr>
                  <a:t>] </a:t>
                </a:r>
                <a:r>
                  <a:rPr lang="en-US" sz="3200" dirty="0" smtClean="0">
                    <a:solidFill>
                      <a:prstClr val="black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 smtClean="0">
                  <a:solidFill>
                    <a:prstClr val="black"/>
                  </a:solidFill>
                </a:endParaRPr>
              </a:p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262" y="1861177"/>
                <a:ext cx="8209456" cy="4223336"/>
              </a:xfrm>
              <a:prstGeom prst="rect">
                <a:avLst/>
              </a:prstGeom>
              <a:blipFill rotWithShape="1">
                <a:blip r:embed="rId2"/>
                <a:stretch>
                  <a:fillRect l="-1856" t="-1876" r="-1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365128"/>
                <a:ext cx="8305800" cy="1325563"/>
              </a:xfrm>
            </p:spPr>
            <p:txBody>
              <a:bodyPr/>
              <a:lstStyle/>
              <a:p>
                <a:pPr algn="ctr"/>
                <a:r>
                  <a:rPr lang="en-US" dirty="0" smtClean="0"/>
                  <a:t>Example: Does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 smtClean="0"/>
                  <a:t> Have a Triangle?</a:t>
                </a:r>
                <a:endParaRPr lang="en-US" dirty="0"/>
              </a:p>
            </p:txBody>
          </p:sp>
        </mc:Choice>
        <mc:Fallback xmlns="">
          <p:sp>
            <p:nvSpPr>
              <p:cNvPr id="21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365128"/>
                <a:ext cx="8305800" cy="1325563"/>
              </a:xfrm>
              <a:blipFill rotWithShape="1">
                <a:blip r:embed="rId3"/>
                <a:stretch>
                  <a:fillRect l="-1027" r="-1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/>
          <p:cNvSpPr/>
          <p:nvPr/>
        </p:nvSpPr>
        <p:spPr>
          <a:xfrm>
            <a:off x="6759110" y="3634459"/>
            <a:ext cx="403058" cy="5534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7872032" y="3634459"/>
            <a:ext cx="403058" cy="5534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759110" y="5053631"/>
            <a:ext cx="403058" cy="5534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7872031" y="5053630"/>
            <a:ext cx="403058" cy="5534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32" name="Straight Connector 31"/>
          <p:cNvCxnSpPr>
            <a:stCxn id="19" idx="6"/>
            <a:endCxn id="29" idx="2"/>
          </p:cNvCxnSpPr>
          <p:nvPr/>
        </p:nvCxnSpPr>
        <p:spPr>
          <a:xfrm>
            <a:off x="7162169" y="3911183"/>
            <a:ext cx="7098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9" idx="4"/>
            <a:endCxn id="31" idx="0"/>
          </p:cNvCxnSpPr>
          <p:nvPr/>
        </p:nvCxnSpPr>
        <p:spPr>
          <a:xfrm flipH="1">
            <a:off x="8073560" y="4187909"/>
            <a:ext cx="1" cy="8657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30" idx="6"/>
            <a:endCxn id="31" idx="2"/>
          </p:cNvCxnSpPr>
          <p:nvPr/>
        </p:nvCxnSpPr>
        <p:spPr>
          <a:xfrm flipV="1">
            <a:off x="7162169" y="5330357"/>
            <a:ext cx="709862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30" idx="0"/>
            <a:endCxn id="19" idx="4"/>
          </p:cNvCxnSpPr>
          <p:nvPr/>
        </p:nvCxnSpPr>
        <p:spPr>
          <a:xfrm flipV="1">
            <a:off x="6960640" y="4187912"/>
            <a:ext cx="1" cy="8657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0" idx="7"/>
            <a:endCxn id="29" idx="3"/>
          </p:cNvCxnSpPr>
          <p:nvPr/>
        </p:nvCxnSpPr>
        <p:spPr>
          <a:xfrm flipV="1">
            <a:off x="7103141" y="4106861"/>
            <a:ext cx="827916" cy="102782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9" idx="5"/>
            <a:endCxn id="31" idx="1"/>
          </p:cNvCxnSpPr>
          <p:nvPr/>
        </p:nvCxnSpPr>
        <p:spPr>
          <a:xfrm>
            <a:off x="7103142" y="4106858"/>
            <a:ext cx="827915" cy="10278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323717" y="3634459"/>
                <a:ext cx="3154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3717" y="3634459"/>
                <a:ext cx="315458" cy="523220"/>
              </a:xfrm>
              <a:prstGeom prst="rect">
                <a:avLst/>
              </a:prstGeom>
              <a:blipFill rotWithShape="1">
                <a:blip r:embed="rId4"/>
                <a:stretch>
                  <a:fillRect r="-2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7380043" y="5345470"/>
            <a:ext cx="315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G</a:t>
            </a:r>
            <a:endParaRPr lang="en-US" sz="28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8275090" y="3634459"/>
                <a:ext cx="3154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090" y="3634459"/>
                <a:ext cx="315458" cy="523220"/>
              </a:xfrm>
              <a:prstGeom prst="rect">
                <a:avLst/>
              </a:prstGeom>
              <a:blipFill rotWithShape="1">
                <a:blip r:embed="rId5"/>
                <a:stretch>
                  <a:fillRect r="-28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8281539" y="5053627"/>
                <a:ext cx="3154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1539" y="5053627"/>
                <a:ext cx="315458" cy="523220"/>
              </a:xfrm>
              <a:prstGeom prst="rect">
                <a:avLst/>
              </a:prstGeom>
              <a:blipFill rotWithShape="1">
                <a:blip r:embed="rId6"/>
                <a:stretch>
                  <a:fillRect r="-2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325781" y="5058369"/>
                <a:ext cx="3154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5781" y="5058369"/>
                <a:ext cx="315458" cy="523220"/>
              </a:xfrm>
              <a:prstGeom prst="rect">
                <a:avLst/>
              </a:prstGeom>
              <a:blipFill rotWithShape="1">
                <a:blip r:embed="rId7"/>
                <a:stretch>
                  <a:fillRect r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526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365128"/>
                <a:ext cx="8305800" cy="1325563"/>
              </a:xfrm>
            </p:spPr>
            <p:txBody>
              <a:bodyPr/>
              <a:lstStyle/>
              <a:p>
                <a:pPr algn="ctr"/>
                <a:r>
                  <a:rPr lang="en-US" dirty="0" smtClean="0"/>
                  <a:t>Example: Does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 smtClean="0"/>
                  <a:t> Have a Triangle?</a:t>
                </a:r>
                <a:endParaRPr lang="en-US" dirty="0"/>
              </a:p>
            </p:txBody>
          </p:sp>
        </mc:Choice>
        <mc:Fallback xmlns="">
          <p:sp>
            <p:nvSpPr>
              <p:cNvPr id="5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365128"/>
                <a:ext cx="8305800" cy="1325563"/>
              </a:xfrm>
              <a:blipFill rotWithShape="1">
                <a:blip r:embed="rId2"/>
                <a:stretch>
                  <a:fillRect l="-807" r="-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64647" y="1661641"/>
                <a:ext cx="5648827" cy="4058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prstClr val="black"/>
                    </a:solidFill>
                  </a:rPr>
                  <a:t>Recall equations:</a:t>
                </a:r>
              </a:p>
              <a:p>
                <a:r>
                  <a:rPr lang="en-US" sz="3200" dirty="0" smtClean="0">
                    <a:solidFill>
                      <a:prstClr val="black"/>
                    </a:solidFill>
                  </a:rPr>
                  <a:t>Want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3200" i="1" smtClean="0">
                        <a:solidFill>
                          <a:prstClr val="black"/>
                        </a:solidFill>
                        <a:latin typeface="Cambria Math"/>
                      </a:rPr>
                      <m:t>=1</m:t>
                    </m:r>
                  </m:oMath>
                </a14:m>
                <a:r>
                  <a:rPr lang="en-US" sz="3200" dirty="0" smtClean="0">
                    <a:solidFill>
                      <a:prstClr val="black"/>
                    </a:solidFill>
                  </a:rPr>
                  <a:t> if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prstClr val="black"/>
                        </a:solidFill>
                        <a:latin typeface="Cambria Math"/>
                      </a:rPr>
                      <m:t>𝑖</m:t>
                    </m:r>
                    <m:r>
                      <a:rPr lang="en-US" sz="3200" i="1" smtClean="0">
                        <a:solidFill>
                          <a:prstClr val="black"/>
                        </a:solidFill>
                        <a:latin typeface="Cambria Math"/>
                      </a:rPr>
                      <m:t>∈</m:t>
                    </m:r>
                  </m:oMath>
                </a14:m>
                <a:r>
                  <a:rPr lang="en-US" sz="3200" dirty="0" smtClean="0">
                    <a:solidFill>
                      <a:prstClr val="black"/>
                    </a:solidFill>
                  </a:rPr>
                  <a:t> triangle, 0 otherwise.</a:t>
                </a:r>
              </a:p>
              <a:p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prstClr val="black"/>
                        </a:solidFill>
                        <a:latin typeface="Cambria Math"/>
                      </a:rPr>
                      <m:t>∀</m:t>
                    </m:r>
                    <m:r>
                      <a:rPr lang="en-US" sz="3200" i="1" smtClean="0">
                        <a:solidFill>
                          <a:prstClr val="black"/>
                        </a:solidFill>
                        <a:latin typeface="Cambria Math"/>
                      </a:rPr>
                      <m:t>𝑖</m:t>
                    </m:r>
                    <m:sSubSup>
                      <m:sSubSupPr>
                        <m:ctrlP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3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:endParaRPr lang="en-US" sz="3200" dirty="0" smtClean="0">
                  <a:solidFill>
                    <a:prstClr val="black"/>
                  </a:solidFill>
                </a:endParaRP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3200" dirty="0">
                    <a:solidFill>
                      <a:prstClr val="black"/>
                    </a:solidFill>
                  </a:rPr>
                  <a:t> = </a:t>
                </a:r>
                <a:r>
                  <a:rPr lang="en-US" sz="3200" dirty="0" smtClean="0">
                    <a:solidFill>
                      <a:prstClr val="black"/>
                    </a:solidFill>
                  </a:rPr>
                  <a:t>3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en-US" sz="3200" dirty="0" smtClean="0">
                    <a:solidFill>
                      <a:prstClr val="black"/>
                    </a:solidFill>
                  </a:rPr>
                  <a:t> </a:t>
                </a:r>
              </a:p>
              <a:p>
                <a:r>
                  <a:rPr lang="en-US" sz="3200" dirty="0" smtClean="0">
                    <a:solidFill>
                      <a:prstClr val="black"/>
                    </a:solidFill>
                  </a:rPr>
                  <a:t>Here there is no solution, so </a:t>
                </a:r>
                <a:r>
                  <a:rPr lang="en-US" sz="3200" dirty="0" smtClean="0">
                    <a:solidFill>
                      <a:srgbClr val="0070C0"/>
                    </a:solidFill>
                  </a:rPr>
                  <a:t>Optimist</a:t>
                </a:r>
                <a:r>
                  <a:rPr lang="en-US" sz="3200" dirty="0" smtClean="0">
                    <a:solidFill>
                      <a:prstClr val="black"/>
                    </a:solidFill>
                  </a:rPr>
                  <a:t> has to bluff</a:t>
                </a:r>
                <a:endParaRPr lang="en-US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647" y="1661641"/>
                <a:ext cx="5648827" cy="4058996"/>
              </a:xfrm>
              <a:prstGeom prst="rect">
                <a:avLst/>
              </a:prstGeom>
              <a:blipFill rotWithShape="1">
                <a:blip r:embed="rId3"/>
                <a:stretch>
                  <a:fillRect l="-2697" t="-1955" b="-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6759110" y="2118841"/>
            <a:ext cx="403058" cy="5534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872032" y="2118841"/>
            <a:ext cx="403058" cy="5534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759110" y="3538013"/>
            <a:ext cx="403058" cy="5534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872031" y="3538012"/>
            <a:ext cx="403058" cy="5534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>
            <a:stCxn id="7" idx="6"/>
            <a:endCxn id="8" idx="2"/>
          </p:cNvCxnSpPr>
          <p:nvPr/>
        </p:nvCxnSpPr>
        <p:spPr>
          <a:xfrm>
            <a:off x="7162169" y="2395565"/>
            <a:ext cx="7098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8" idx="4"/>
            <a:endCxn id="10" idx="0"/>
          </p:cNvCxnSpPr>
          <p:nvPr/>
        </p:nvCxnSpPr>
        <p:spPr>
          <a:xfrm flipH="1">
            <a:off x="8073560" y="2672291"/>
            <a:ext cx="1" cy="8657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9" idx="6"/>
            <a:endCxn id="10" idx="2"/>
          </p:cNvCxnSpPr>
          <p:nvPr/>
        </p:nvCxnSpPr>
        <p:spPr>
          <a:xfrm flipV="1">
            <a:off x="7162169" y="3814739"/>
            <a:ext cx="709862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9" idx="0"/>
            <a:endCxn id="7" idx="4"/>
          </p:cNvCxnSpPr>
          <p:nvPr/>
        </p:nvCxnSpPr>
        <p:spPr>
          <a:xfrm flipV="1">
            <a:off x="6960640" y="2672294"/>
            <a:ext cx="1" cy="8657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323717" y="2118841"/>
                <a:ext cx="3154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3717" y="2118841"/>
                <a:ext cx="315458" cy="523220"/>
              </a:xfrm>
              <a:prstGeom prst="rect">
                <a:avLst/>
              </a:prstGeom>
              <a:blipFill rotWithShape="1">
                <a:blip r:embed="rId4"/>
                <a:stretch>
                  <a:fillRect r="-2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7380043" y="3829852"/>
            <a:ext cx="315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G</a:t>
            </a:r>
            <a:endParaRPr lang="en-US" sz="28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275090" y="2118841"/>
                <a:ext cx="3154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090" y="2118841"/>
                <a:ext cx="315458" cy="523220"/>
              </a:xfrm>
              <a:prstGeom prst="rect">
                <a:avLst/>
              </a:prstGeom>
              <a:blipFill rotWithShape="1">
                <a:blip r:embed="rId5"/>
                <a:stretch>
                  <a:fillRect r="-28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281539" y="3538009"/>
                <a:ext cx="3154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1539" y="3538009"/>
                <a:ext cx="315458" cy="523220"/>
              </a:xfrm>
              <a:prstGeom prst="rect">
                <a:avLst/>
              </a:prstGeom>
              <a:blipFill rotWithShape="1">
                <a:blip r:embed="rId6"/>
                <a:stretch>
                  <a:fillRect r="-2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325781" y="3542751"/>
                <a:ext cx="3154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5781" y="3542751"/>
                <a:ext cx="315458" cy="523220"/>
              </a:xfrm>
              <a:prstGeom prst="rect">
                <a:avLst/>
              </a:prstGeom>
              <a:blipFill rotWithShape="1">
                <a:blip r:embed="rId7"/>
                <a:stretch>
                  <a:fillRect r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10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2130427"/>
            <a:ext cx="8991600" cy="289877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Part I:</a:t>
            </a:r>
            <a:r>
              <a:rPr lang="en-US" sz="4800" dirty="0"/>
              <a:t> </a:t>
            </a:r>
            <a:r>
              <a:rPr lang="en-US" sz="4800" dirty="0" smtClean="0"/>
              <a:t>Introduction/Motivation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64180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Optimist Bluffs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85800" y="1676398"/>
                <a:ext cx="8229600" cy="28737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70C0"/>
                    </a:solidFill>
                  </a:rPr>
                  <a:t>Optimist</a:t>
                </a:r>
                <a:r>
                  <a:rPr lang="en-US" sz="3200" dirty="0" smtClean="0">
                    <a:solidFill>
                      <a:prstClr val="black"/>
                    </a:solidFill>
                  </a:rPr>
                  <a:t> could give the following </a:t>
                </a:r>
                <a:r>
                  <a:rPr lang="en-US" sz="3200" dirty="0" smtClean="0">
                    <a:solidFill>
                      <a:srgbClr val="0070C0"/>
                    </a:solidFill>
                  </a:rPr>
                  <a:t>pseudo-expectation</a:t>
                </a:r>
                <a:r>
                  <a:rPr lang="en-US" sz="3200" dirty="0" smtClean="0">
                    <a:solidFill>
                      <a:prstClr val="black"/>
                    </a:solidFill>
                  </a:rPr>
                  <a:t> values as “evidence”: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𝐸</m:t>
                        </m:r>
                      </m:e>
                    </m:acc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sz="2400" b="0" i="1" dirty="0" smtClean="0">
                    <a:solidFill>
                      <a:prstClr val="black"/>
                    </a:solidFill>
                    <a:latin typeface="Cambria Math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∀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𝑖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,</m:t>
                    </m:r>
                    <m:acc>
                      <m:accPr>
                        <m:chr m:val="̃"/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𝐸</m:t>
                        </m:r>
                      </m:e>
                    </m:acc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𝐸</m:t>
                        </m:r>
                      </m:e>
                    </m:acc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𝐸</m:t>
                        </m:r>
                      </m:e>
                    </m:acc>
                    <m:d>
                      <m:dPr>
                        <m:begChr m:val="["/>
                        <m:endChr m:val="]"/>
                        <m:ctrlPr>
                          <a:rPr lang="en-US" sz="24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𝐸</m:t>
                        </m:r>
                      </m:e>
                    </m:acc>
                    <m:d>
                      <m:dPr>
                        <m:begChr m:val="["/>
                        <m:endChr m:val="]"/>
                        <m:ctrlPr>
                          <a:rPr lang="en-US" sz="2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𝐸</m:t>
                        </m:r>
                      </m:e>
                    </m:acc>
                    <m:d>
                      <m:dPr>
                        <m:begChr m:val="["/>
                        <m:endChr m:val="]"/>
                        <m:ctrlPr>
                          <a:rPr lang="en-US" sz="2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𝐸</m:t>
                        </m:r>
                      </m:e>
                    </m:acc>
                    <m:d>
                      <m:dPr>
                        <m:begChr m:val="["/>
                        <m:endChr m:val="]"/>
                        <m:ctrlPr>
                          <a:rPr lang="en-US" sz="2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𝐸</m:t>
                        </m:r>
                      </m:e>
                    </m:acc>
                    <m:d>
                      <m:dPr>
                        <m:begChr m:val="["/>
                        <m:endChr m:val="]"/>
                        <m:ctrlPr>
                          <a:rPr lang="en-US" sz="2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𝐸</m:t>
                        </m:r>
                      </m:e>
                    </m:acc>
                    <m:d>
                      <m:dPr>
                        <m:begChr m:val="["/>
                        <m:endChr m:val="]"/>
                        <m:ctrlPr>
                          <a:rPr lang="en-US" sz="2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676398"/>
                <a:ext cx="8229600" cy="2873735"/>
              </a:xfrm>
              <a:prstGeom prst="rect">
                <a:avLst/>
              </a:prstGeom>
              <a:blipFill rotWithShape="1">
                <a:blip r:embed="rId2"/>
                <a:stretch>
                  <a:fillRect l="-1926" t="-27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/>
          <p:cNvSpPr/>
          <p:nvPr/>
        </p:nvSpPr>
        <p:spPr>
          <a:xfrm>
            <a:off x="5507410" y="4455829"/>
            <a:ext cx="403058" cy="5534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620332" y="4455829"/>
            <a:ext cx="403058" cy="5534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507410" y="5875001"/>
            <a:ext cx="403058" cy="5534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6620331" y="5875000"/>
            <a:ext cx="403058" cy="5534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22" name="Straight Connector 21"/>
          <p:cNvCxnSpPr>
            <a:stCxn id="17" idx="6"/>
            <a:endCxn id="19" idx="2"/>
          </p:cNvCxnSpPr>
          <p:nvPr/>
        </p:nvCxnSpPr>
        <p:spPr>
          <a:xfrm>
            <a:off x="5910469" y="4732553"/>
            <a:ext cx="7098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9" idx="4"/>
            <a:endCxn id="21" idx="0"/>
          </p:cNvCxnSpPr>
          <p:nvPr/>
        </p:nvCxnSpPr>
        <p:spPr>
          <a:xfrm flipH="1">
            <a:off x="6821860" y="5009279"/>
            <a:ext cx="1" cy="8657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0" idx="6"/>
            <a:endCxn id="21" idx="2"/>
          </p:cNvCxnSpPr>
          <p:nvPr/>
        </p:nvCxnSpPr>
        <p:spPr>
          <a:xfrm flipV="1">
            <a:off x="5910469" y="6151727"/>
            <a:ext cx="709862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0" idx="0"/>
            <a:endCxn id="17" idx="4"/>
          </p:cNvCxnSpPr>
          <p:nvPr/>
        </p:nvCxnSpPr>
        <p:spPr>
          <a:xfrm flipV="1">
            <a:off x="5708940" y="5009282"/>
            <a:ext cx="1" cy="8657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072017" y="4455829"/>
                <a:ext cx="3154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2017" y="4455829"/>
                <a:ext cx="315458" cy="523220"/>
              </a:xfrm>
              <a:prstGeom prst="rect">
                <a:avLst/>
              </a:prstGeom>
              <a:blipFill rotWithShape="1">
                <a:blip r:embed="rId3"/>
                <a:stretch>
                  <a:fillRect r="-2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6128343" y="6166840"/>
            <a:ext cx="315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G</a:t>
            </a:r>
            <a:endParaRPr lang="en-US" sz="28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023390" y="4455829"/>
                <a:ext cx="3154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3390" y="4455829"/>
                <a:ext cx="315458" cy="523220"/>
              </a:xfrm>
              <a:prstGeom prst="rect">
                <a:avLst/>
              </a:prstGeom>
              <a:blipFill rotWithShape="1">
                <a:blip r:embed="rId4"/>
                <a:stretch>
                  <a:fillRect r="-2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7029839" y="5874997"/>
                <a:ext cx="3154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9839" y="5874997"/>
                <a:ext cx="315458" cy="523220"/>
              </a:xfrm>
              <a:prstGeom prst="rect">
                <a:avLst/>
              </a:prstGeom>
              <a:blipFill rotWithShape="1">
                <a:blip r:embed="rId5"/>
                <a:stretch>
                  <a:fillRect r="-2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074081" y="5879739"/>
                <a:ext cx="3154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4081" y="5879739"/>
                <a:ext cx="315458" cy="523220"/>
              </a:xfrm>
              <a:prstGeom prst="rect">
                <a:avLst/>
              </a:prstGeom>
              <a:blipFill rotWithShape="1">
                <a:blip r:embed="rId6"/>
                <a:stretch>
                  <a:fillRect r="-3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537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364761"/>
            <a:ext cx="7886700" cy="854440"/>
          </a:xfrm>
        </p:spPr>
        <p:txBody>
          <a:bodyPr/>
          <a:lstStyle/>
          <a:p>
            <a:pPr algn="ctr"/>
            <a:r>
              <a:rPr lang="en-US" dirty="0" smtClean="0"/>
              <a:t>Detecting Lies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53511" y="1162128"/>
                <a:ext cx="8457913" cy="5055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prstClr val="black"/>
                    </a:solidFill>
                  </a:rPr>
                  <a:t>How can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Pessimist</a:t>
                </a:r>
                <a:r>
                  <a:rPr lang="en-US" sz="3200" dirty="0" smtClean="0">
                    <a:solidFill>
                      <a:prstClr val="black"/>
                    </a:solidFill>
                  </a:rPr>
                  <a:t> detect lies systematically?</a:t>
                </a:r>
              </a:p>
              <a:p>
                <a:r>
                  <a:rPr lang="en-US" sz="3200" dirty="0" smtClean="0">
                    <a:solidFill>
                      <a:prstClr val="black"/>
                    </a:solidFill>
                  </a:rPr>
                  <a:t>Method 1: Check equations!</a:t>
                </a:r>
              </a:p>
              <a:p>
                <a:r>
                  <a:rPr lang="en-US" sz="3200" dirty="0" smtClean="0">
                    <a:solidFill>
                      <a:prstClr val="black"/>
                    </a:solidFill>
                  </a:rPr>
                  <a:t>Let’s check some: (all vertices and edges have pseudo-expectation value 3/4)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=3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prstClr val="black"/>
                            </a:solidFill>
                          </a:rPr>
                          <m:t>Ẽ</m:t>
                        </m:r>
                        <m:r>
                          <a:rPr lang="en-US" sz="240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[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/>
                      </a:rPr>
                      <m:t>]</m:t>
                    </m:r>
                    <m:r>
                      <a:rPr lang="en-US" sz="2400" smtClean="0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prstClr val="black"/>
                            </a:solidFill>
                          </a:rPr>
                          <m:t>Ẽ</m:t>
                        </m:r>
                        <m:r>
                          <a:rPr lang="en-US" sz="240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[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/>
                      </a:rPr>
                      <m:t>]</m:t>
                    </m:r>
                    <m:r>
                      <a:rPr lang="en-US" sz="2400" smtClean="0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prstClr val="black"/>
                            </a:solidFill>
                          </a:rPr>
                          <m:t>Ẽ</m:t>
                        </m:r>
                        <m:r>
                          <a:rPr lang="en-US" sz="240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[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/>
                      </a:rPr>
                      <m:t>]+</m:t>
                    </m:r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prstClr val="black"/>
                            </a:solidFill>
                          </a:rPr>
                          <m:t>Ẽ</m:t>
                        </m:r>
                        <m:r>
                          <a:rPr lang="en-US" sz="240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[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/>
                      </a:rPr>
                      <m:t>]</m:t>
                    </m:r>
                    <m:r>
                      <a:rPr lang="en-US" sz="2400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400" b="0" i="0" smtClean="0">
                        <a:solidFill>
                          <a:prstClr val="black"/>
                        </a:solidFill>
                        <a:latin typeface="Cambria Math"/>
                      </a:rPr>
                      <m:t>4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⋅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400" smtClean="0">
                        <a:solidFill>
                          <a:prstClr val="black"/>
                        </a:solidFill>
                        <a:latin typeface="Cambria Math"/>
                      </a:rPr>
                      <m:t>3</m:t>
                    </m:r>
                  </m:oMath>
                </a14:m>
                <a:r>
                  <a:rPr lang="en-US" sz="2400" i="1" dirty="0" smtClean="0">
                    <a:solidFill>
                      <a:prstClr val="black"/>
                    </a:solidFill>
                    <a:latin typeface="Cambria Math"/>
                  </a:rPr>
                  <a:t> 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=3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:endParaRPr lang="en-US" sz="2400" i="1" dirty="0" smtClean="0">
                  <a:solidFill>
                    <a:prstClr val="black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prstClr val="black"/>
                            </a:solidFill>
                          </a:rPr>
                          <m:t>Ẽ</m:t>
                        </m:r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[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/>
                      </a:rPr>
                      <m:t>]</m:t>
                    </m:r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prstClr val="black"/>
                            </a:solidFill>
                          </a:rPr>
                          <m:t>Ẽ</m:t>
                        </m:r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[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/>
                      </a:rPr>
                      <m:t>]</m:t>
                    </m:r>
                    <m:r>
                      <a:rPr lang="en-US" sz="2400" smtClean="0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prstClr val="black"/>
                            </a:solidFill>
                          </a:rPr>
                          <m:t>Ẽ</m:t>
                        </m:r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[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/>
                      </a:rPr>
                      <m:t>]</m:t>
                    </m:r>
                    <m:r>
                      <a:rPr lang="en-US" sz="2400" smtClean="0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prstClr val="black"/>
                            </a:solidFill>
                          </a:rPr>
                          <m:t>Ẽ</m:t>
                        </m:r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[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US" sz="2400" i="1" dirty="0" smtClean="0">
                    <a:solidFill>
                      <a:prstClr val="black"/>
                    </a:solidFill>
                    <a:latin typeface="Cambria Math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400" i="1" dirty="0" smtClean="0">
                    <a:solidFill>
                      <a:prstClr val="black"/>
                    </a:solidFill>
                    <a:latin typeface="Cambria Math"/>
                  </a:rPr>
                  <a:t> 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3/4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>
                    <a:solidFill>
                      <a:prstClr val="black"/>
                    </a:solidFill>
                  </a:rPr>
                  <a:t>3/4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0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3/4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</a:rPr>
                  <a:t> 9/4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</a:rPr>
                  <a:t> 3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prstClr val="black"/>
                            </a:solidFill>
                          </a:rPr>
                          <m:t>Ẽ</m:t>
                        </m:r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[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</a:rPr>
                  <a:t>]</a:t>
                </a:r>
              </a:p>
              <a:p>
                <a:r>
                  <a:rPr lang="en-US" sz="3200" dirty="0" smtClean="0">
                    <a:solidFill>
                      <a:prstClr val="black"/>
                    </a:solidFill>
                  </a:rPr>
                  <a:t>Equations are satisfied,</a:t>
                </a:r>
              </a:p>
              <a:p>
                <a:r>
                  <a:rPr lang="en-US" sz="3200" dirty="0" smtClean="0">
                    <a:solidFill>
                      <a:prstClr val="black"/>
                    </a:solidFill>
                  </a:rPr>
                  <a:t>need something more…</a:t>
                </a:r>
                <a:endParaRPr lang="en-US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511" y="1162128"/>
                <a:ext cx="8457913" cy="5055743"/>
              </a:xfrm>
              <a:prstGeom prst="rect">
                <a:avLst/>
              </a:prstGeom>
              <a:blipFill rotWithShape="1">
                <a:blip r:embed="rId2"/>
                <a:stretch>
                  <a:fillRect l="-1801" t="-1568" b="-3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/>
          <p:cNvSpPr/>
          <p:nvPr/>
        </p:nvSpPr>
        <p:spPr>
          <a:xfrm>
            <a:off x="6637555" y="4163986"/>
            <a:ext cx="403058" cy="5534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7750477" y="4163986"/>
            <a:ext cx="403058" cy="5534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6637555" y="5583158"/>
            <a:ext cx="403058" cy="5534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7750476" y="5583157"/>
            <a:ext cx="403058" cy="5534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26" name="Straight Connector 25"/>
          <p:cNvCxnSpPr>
            <a:stCxn id="22" idx="6"/>
            <a:endCxn id="23" idx="2"/>
          </p:cNvCxnSpPr>
          <p:nvPr/>
        </p:nvCxnSpPr>
        <p:spPr>
          <a:xfrm>
            <a:off x="7040614" y="4440710"/>
            <a:ext cx="7098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3" idx="4"/>
            <a:endCxn id="25" idx="0"/>
          </p:cNvCxnSpPr>
          <p:nvPr/>
        </p:nvCxnSpPr>
        <p:spPr>
          <a:xfrm flipH="1">
            <a:off x="7952005" y="4717436"/>
            <a:ext cx="1" cy="8657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4" idx="6"/>
            <a:endCxn id="25" idx="2"/>
          </p:cNvCxnSpPr>
          <p:nvPr/>
        </p:nvCxnSpPr>
        <p:spPr>
          <a:xfrm flipV="1">
            <a:off x="7040614" y="5859884"/>
            <a:ext cx="709862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4" idx="0"/>
            <a:endCxn id="22" idx="4"/>
          </p:cNvCxnSpPr>
          <p:nvPr/>
        </p:nvCxnSpPr>
        <p:spPr>
          <a:xfrm flipV="1">
            <a:off x="6839085" y="4717439"/>
            <a:ext cx="1" cy="8657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202162" y="4163986"/>
                <a:ext cx="3154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2162" y="4163986"/>
                <a:ext cx="315458" cy="523220"/>
              </a:xfrm>
              <a:prstGeom prst="rect">
                <a:avLst/>
              </a:prstGeom>
              <a:blipFill rotWithShape="1">
                <a:blip r:embed="rId3"/>
                <a:stretch>
                  <a:fillRect r="-2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7258488" y="5874997"/>
            <a:ext cx="315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G</a:t>
            </a:r>
            <a:endParaRPr lang="en-US" sz="28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8153535" y="4163986"/>
                <a:ext cx="3154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535" y="4163986"/>
                <a:ext cx="315458" cy="523220"/>
              </a:xfrm>
              <a:prstGeom prst="rect">
                <a:avLst/>
              </a:prstGeom>
              <a:blipFill rotWithShape="1">
                <a:blip r:embed="rId4"/>
                <a:stretch>
                  <a:fillRect r="-2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8159984" y="5583154"/>
                <a:ext cx="3154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9984" y="5583154"/>
                <a:ext cx="315458" cy="523220"/>
              </a:xfrm>
              <a:prstGeom prst="rect">
                <a:avLst/>
              </a:prstGeom>
              <a:blipFill rotWithShape="1">
                <a:blip r:embed="rId5"/>
                <a:stretch>
                  <a:fillRect r="-2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204226" y="5587896"/>
                <a:ext cx="3154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4226" y="5587896"/>
                <a:ext cx="315458" cy="523220"/>
              </a:xfrm>
              <a:prstGeom prst="rect">
                <a:avLst/>
              </a:prstGeom>
              <a:blipFill rotWithShape="1">
                <a:blip r:embed="rId6"/>
                <a:stretch>
                  <a:fillRect r="-3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637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364760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Detecting Lies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53512" y="1349405"/>
                <a:ext cx="7588748" cy="38267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prstClr val="black"/>
                    </a:solidFill>
                  </a:rPr>
                  <a:t>How else can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Pessimist</a:t>
                </a:r>
                <a:r>
                  <a:rPr lang="en-US" sz="3200" dirty="0" smtClean="0">
                    <a:solidFill>
                      <a:prstClr val="black"/>
                    </a:solidFill>
                  </a:rPr>
                  <a:t> detect lies?</a:t>
                </a:r>
              </a:p>
              <a:p>
                <a:r>
                  <a:rPr lang="en-US" sz="3200" dirty="0" smtClean="0">
                    <a:solidFill>
                      <a:prstClr val="black"/>
                    </a:solidFill>
                  </a:rPr>
                  <a:t>Method 2: Check non-negativity of squares!</a:t>
                </a:r>
              </a:p>
              <a:p>
                <a:r>
                  <a:rPr lang="en-US" sz="2400" dirty="0" smtClean="0">
                    <a:solidFill>
                      <a:prstClr val="black"/>
                    </a:solidFill>
                  </a:rPr>
                  <a:t>Ẽ[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prstClr val="black"/>
                            </a:solidFill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prstClr val="black"/>
                            </a:solidFill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prstClr val="black"/>
                            </a:solidFill>
                          </a:rPr>
                          <m:t>) </m:t>
                        </m:r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</a:rPr>
                  <a:t>]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</a:p>
              <a:p>
                <a:r>
                  <a:rPr lang="en-US" sz="2400" dirty="0">
                    <a:solidFill>
                      <a:prstClr val="black"/>
                    </a:solidFill>
                  </a:rPr>
                  <a:t>Ẽ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[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]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>
                    <a:solidFill>
                      <a:prstClr val="black"/>
                    </a:solidFill>
                  </a:rPr>
                  <a:t>Ẽ[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sub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]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Ẽ[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]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Ẽ[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sub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]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</a:rPr>
                  <a:t> 2Ẽ</a:t>
                </a:r>
                <a:r>
                  <a:rPr lang="en-US" sz="2400" dirty="0">
                    <a:solidFill>
                      <a:prstClr val="black"/>
                    </a:solidFill>
                  </a:rPr>
                  <a:t>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]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</a:rPr>
                      <m:t>−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>
                    <a:solidFill>
                      <a:prstClr val="black"/>
                    </a:solidFill>
                  </a:rPr>
                  <a:t>2Ẽ[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]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</a:rPr>
                      <m:t>−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2Ẽ[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]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</a:rPr>
                      <m:t>−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</a:rPr>
                  <a:t>2</a:t>
                </a:r>
                <a:r>
                  <a:rPr lang="en-US" sz="2400" dirty="0">
                    <a:solidFill>
                      <a:prstClr val="black"/>
                    </a:solidFill>
                  </a:rPr>
                  <a:t>Ẽ[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]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</a:rPr>
                      <m:t>−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2Ẽ[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]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2Ẽ[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] </a:t>
                </a:r>
                <a:endParaRPr lang="en-US" sz="2400" dirty="0" smtClean="0">
                  <a:solidFill>
                    <a:prstClr val="black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40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</a:rPr>
                  <a:t> 3/4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</a:rPr>
                  <a:t> 3/4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</a:rPr>
                  <a:t> 3/4 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</a:rPr>
                  <a:t> 3/4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</a:rPr>
                  <a:t> 0 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</a:rPr>
                      <m:t>−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</a:rPr>
                  <a:t> 3/2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</a:rPr>
                      <m:t>−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</a:rPr>
                  <a:t> 3/2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</a:rPr>
                      <m:t>−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</a:rPr>
                  <a:t> 3/2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</a:rPr>
                      <m:t>−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</a:rPr>
                  <a:t> 3/2 + 0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</a:rPr>
                  <a:t> -3</a:t>
                </a:r>
              </a:p>
              <a:p>
                <a:r>
                  <a:rPr lang="en-US" sz="3200" dirty="0" smtClean="0">
                    <a:solidFill>
                      <a:prstClr val="black"/>
                    </a:solidFill>
                  </a:rPr>
                  <a:t>Nonsense!</a:t>
                </a:r>
                <a:endParaRPr lang="en-US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512" y="1349405"/>
                <a:ext cx="7588748" cy="3826753"/>
              </a:xfrm>
              <a:prstGeom prst="rect">
                <a:avLst/>
              </a:prstGeom>
              <a:blipFill rotWithShape="1">
                <a:blip r:embed="rId2"/>
                <a:stretch>
                  <a:fillRect l="-2008" t="-2070" b="-4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/>
          <p:cNvSpPr/>
          <p:nvPr/>
        </p:nvSpPr>
        <p:spPr>
          <a:xfrm>
            <a:off x="6562101" y="3834532"/>
            <a:ext cx="403058" cy="5534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7675023" y="3834532"/>
            <a:ext cx="403058" cy="5534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6562101" y="5253704"/>
            <a:ext cx="403058" cy="5534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7675022" y="5253703"/>
            <a:ext cx="403058" cy="5534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26" name="Straight Connector 25"/>
          <p:cNvCxnSpPr>
            <a:stCxn id="22" idx="6"/>
            <a:endCxn id="23" idx="2"/>
          </p:cNvCxnSpPr>
          <p:nvPr/>
        </p:nvCxnSpPr>
        <p:spPr>
          <a:xfrm>
            <a:off x="6965160" y="4111256"/>
            <a:ext cx="7098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3" idx="4"/>
            <a:endCxn id="25" idx="0"/>
          </p:cNvCxnSpPr>
          <p:nvPr/>
        </p:nvCxnSpPr>
        <p:spPr>
          <a:xfrm flipH="1">
            <a:off x="7876551" y="4387982"/>
            <a:ext cx="1" cy="8657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4" idx="6"/>
            <a:endCxn id="25" idx="2"/>
          </p:cNvCxnSpPr>
          <p:nvPr/>
        </p:nvCxnSpPr>
        <p:spPr>
          <a:xfrm flipV="1">
            <a:off x="6965160" y="5530430"/>
            <a:ext cx="709862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4" idx="0"/>
            <a:endCxn id="22" idx="4"/>
          </p:cNvCxnSpPr>
          <p:nvPr/>
        </p:nvCxnSpPr>
        <p:spPr>
          <a:xfrm flipV="1">
            <a:off x="6763631" y="4387985"/>
            <a:ext cx="1" cy="8657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126708" y="3834532"/>
                <a:ext cx="3154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708" y="3834532"/>
                <a:ext cx="315458" cy="523220"/>
              </a:xfrm>
              <a:prstGeom prst="rect">
                <a:avLst/>
              </a:prstGeom>
              <a:blipFill rotWithShape="1">
                <a:blip r:embed="rId3"/>
                <a:stretch>
                  <a:fillRect r="-2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7183034" y="5545543"/>
            <a:ext cx="315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G</a:t>
            </a:r>
            <a:endParaRPr lang="en-US" sz="28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8078081" y="3834532"/>
                <a:ext cx="3154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8081" y="3834532"/>
                <a:ext cx="315458" cy="523220"/>
              </a:xfrm>
              <a:prstGeom prst="rect">
                <a:avLst/>
              </a:prstGeom>
              <a:blipFill rotWithShape="1">
                <a:blip r:embed="rId4"/>
                <a:stretch>
                  <a:fillRect r="-2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8084530" y="5253700"/>
                <a:ext cx="3154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4530" y="5253700"/>
                <a:ext cx="315458" cy="523220"/>
              </a:xfrm>
              <a:prstGeom prst="rect">
                <a:avLst/>
              </a:prstGeom>
              <a:blipFill rotWithShape="1">
                <a:blip r:embed="rId5"/>
                <a:stretch>
                  <a:fillRect r="-2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128772" y="5258442"/>
                <a:ext cx="3154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8772" y="5258442"/>
                <a:ext cx="315458" cy="523220"/>
              </a:xfrm>
              <a:prstGeom prst="rect">
                <a:avLst/>
              </a:prstGeom>
              <a:blipFill rotWithShape="1">
                <a:blip r:embed="rId6"/>
                <a:stretch>
                  <a:fillRect r="-3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097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2" y="1524000"/>
            <a:ext cx="8134348" cy="4724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We restrict </a:t>
            </a:r>
            <a:r>
              <a:rPr lang="en-US" sz="3200" dirty="0" smtClean="0">
                <a:solidFill>
                  <a:srgbClr val="FF0000"/>
                </a:solidFill>
              </a:rPr>
              <a:t>Pessimist</a:t>
            </a:r>
            <a:r>
              <a:rPr lang="en-US" sz="3200" dirty="0" smtClean="0"/>
              <a:t> to these two methods.</a:t>
            </a:r>
          </a:p>
          <a:p>
            <a:r>
              <a:rPr lang="en-US" sz="3200" dirty="0" smtClean="0">
                <a:solidFill>
                  <a:srgbClr val="0070C0"/>
                </a:solidFill>
              </a:rPr>
              <a:t>Optimist</a:t>
            </a:r>
            <a:r>
              <a:rPr lang="en-US" sz="3200" dirty="0" smtClean="0"/>
              <a:t> wins if he can come up with </a:t>
            </a:r>
            <a:r>
              <a:rPr lang="en-US" sz="3200" dirty="0" smtClean="0">
                <a:solidFill>
                  <a:srgbClr val="0070C0"/>
                </a:solidFill>
              </a:rPr>
              <a:t>pseudo- expectation</a:t>
            </a:r>
            <a:r>
              <a:rPr lang="en-US" sz="3200" dirty="0" smtClean="0"/>
              <a:t> values Ẽ (up to degree d) which obey all of the required equations and have non-negative value on all squares.</a:t>
            </a:r>
          </a:p>
          <a:p>
            <a:r>
              <a:rPr lang="en-US" sz="3200" dirty="0" smtClean="0"/>
              <a:t>Otherwise, </a:t>
            </a:r>
            <a:r>
              <a:rPr lang="en-US" sz="3200" dirty="0" smtClean="0">
                <a:solidFill>
                  <a:srgbClr val="FF0000"/>
                </a:solidFill>
              </a:rPr>
              <a:t>Pessimist</a:t>
            </a:r>
            <a:r>
              <a:rPr lang="en-US" sz="3200" dirty="0" smtClean="0"/>
              <a:t> wins.</a:t>
            </a:r>
          </a:p>
          <a:p>
            <a:r>
              <a:rPr lang="en-US" sz="3200" dirty="0" smtClean="0"/>
              <a:t>Degree d SoS hierarchy says YES if </a:t>
            </a:r>
            <a:r>
              <a:rPr lang="en-US" sz="3200" dirty="0" smtClean="0">
                <a:solidFill>
                  <a:srgbClr val="0070C0"/>
                </a:solidFill>
              </a:rPr>
              <a:t>Optimist</a:t>
            </a:r>
            <a:r>
              <a:rPr lang="en-US" sz="3200" dirty="0" smtClean="0"/>
              <a:t> wins and NO if </a:t>
            </a:r>
            <a:r>
              <a:rPr lang="en-US" sz="3200" dirty="0" smtClean="0">
                <a:solidFill>
                  <a:srgbClr val="FF0000"/>
                </a:solidFill>
              </a:rPr>
              <a:t>Pessimist</a:t>
            </a:r>
            <a:r>
              <a:rPr lang="en-US" sz="3200" dirty="0" smtClean="0"/>
              <a:t> wins, this gives a feasibility test.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8650" y="364760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Degree d SoS Hierarchy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87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08267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Feasibility Testing with SoS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200400" y="2420259"/>
            <a:ext cx="46482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5791200"/>
            <a:ext cx="533400" cy="533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5642401"/>
            <a:ext cx="17161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Infeasible, </a:t>
            </a:r>
          </a:p>
          <a:p>
            <a:r>
              <a:rPr lang="en-US" sz="2400" dirty="0" smtClean="0">
                <a:solidFill>
                  <a:prstClr val="black"/>
                </a:solidFill>
              </a:rPr>
              <a:t>test says NO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59672" y="5794802"/>
            <a:ext cx="5334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45472" y="5646003"/>
            <a:ext cx="17532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Infeasible, </a:t>
            </a:r>
          </a:p>
          <a:p>
            <a:r>
              <a:rPr lang="en-US" sz="2400" dirty="0" smtClean="0">
                <a:solidFill>
                  <a:prstClr val="black"/>
                </a:solidFill>
              </a:rPr>
              <a:t>test says YES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72200" y="5794801"/>
            <a:ext cx="533400" cy="533400"/>
          </a:xfrm>
          <a:prstGeom prst="rect">
            <a:avLst/>
          </a:prstGeom>
          <a:solidFill>
            <a:srgbClr val="07FF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0" y="5646002"/>
            <a:ext cx="17532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Feasible, </a:t>
            </a:r>
          </a:p>
          <a:p>
            <a:r>
              <a:rPr lang="en-US" sz="2400" dirty="0" smtClean="0">
                <a:solidFill>
                  <a:prstClr val="black"/>
                </a:solidFill>
              </a:rPr>
              <a:t>test says YES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00400" y="2420259"/>
            <a:ext cx="2324100" cy="685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NO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24500" y="2420259"/>
            <a:ext cx="2324100" cy="685800"/>
          </a:xfrm>
          <a:prstGeom prst="rect">
            <a:avLst/>
          </a:prstGeom>
          <a:solidFill>
            <a:srgbClr val="07FF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YES</a:t>
            </a:r>
            <a:endParaRPr lang="en-US" sz="2400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5524500" y="2115459"/>
            <a:ext cx="0" cy="1447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492340" y="3188715"/>
            <a:ext cx="17402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Test says NO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27297" y="3177140"/>
            <a:ext cx="1777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Test says YES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90600" y="2532326"/>
            <a:ext cx="2083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What we want: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192684" y="4262081"/>
            <a:ext cx="46482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192684" y="4262081"/>
            <a:ext cx="1531716" cy="685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NO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516784" y="4262081"/>
            <a:ext cx="2324100" cy="685800"/>
          </a:xfrm>
          <a:prstGeom prst="rect">
            <a:avLst/>
          </a:prstGeom>
          <a:solidFill>
            <a:srgbClr val="07FF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YES</a:t>
            </a:r>
            <a:endParaRPr lang="en-US" sz="2400" dirty="0">
              <a:solidFill>
                <a:prstClr val="black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4724400" y="3957281"/>
            <a:ext cx="0" cy="1447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745973" y="4955691"/>
            <a:ext cx="1978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Pessimist</a:t>
            </a:r>
            <a:r>
              <a:rPr lang="en-US" sz="2400" dirty="0" smtClean="0">
                <a:solidFill>
                  <a:prstClr val="black"/>
                </a:solidFill>
              </a:rPr>
              <a:t> wins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53000" y="4955691"/>
            <a:ext cx="1898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Optimist</a:t>
            </a:r>
            <a:r>
              <a:rPr lang="en-US" sz="2400" dirty="0" smtClean="0">
                <a:solidFill>
                  <a:prstClr val="black"/>
                </a:solidFill>
              </a:rPr>
              <a:t> wins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4127" y="4345747"/>
            <a:ext cx="3171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Degree d SoS Hierarchy: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724400" y="4262081"/>
            <a:ext cx="800100" cy="6858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NO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76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8650" y="364760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SoS Hierarchy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703658" y="2140075"/>
            <a:ext cx="381000" cy="3150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4558" y="4757635"/>
            <a:ext cx="1219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84558" y="4224235"/>
            <a:ext cx="1219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284558" y="3690835"/>
            <a:ext cx="1219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284558" y="3160329"/>
            <a:ext cx="1219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179658" y="4526802"/>
                <a:ext cx="10113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𝑑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9658" y="4526802"/>
                <a:ext cx="1011367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179658" y="3993402"/>
                <a:ext cx="10113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𝑑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=4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9658" y="3993402"/>
                <a:ext cx="1011367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179657" y="3460002"/>
                <a:ext cx="10113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𝑑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=6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9657" y="3460002"/>
                <a:ext cx="1011367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179656" y="2926602"/>
                <a:ext cx="10113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𝑑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=8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9656" y="2926602"/>
                <a:ext cx="1011367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 rot="16200000">
            <a:off x="2612218" y="2182928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…</a:t>
            </a:r>
            <a:endParaRPr lang="en-US" sz="2400" dirty="0">
              <a:solidFill>
                <a:prstClr val="black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3837012" y="2446278"/>
            <a:ext cx="0" cy="2574707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996666" y="2926039"/>
            <a:ext cx="50711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Optimist</a:t>
            </a:r>
            <a:r>
              <a:rPr lang="en-US" sz="2400" dirty="0" smtClean="0">
                <a:solidFill>
                  <a:prstClr val="black"/>
                </a:solidFill>
              </a:rPr>
              <a:t> must give more values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H</a:t>
            </a:r>
            <a:r>
              <a:rPr lang="en-US" sz="2400" dirty="0" smtClean="0">
                <a:solidFill>
                  <a:prstClr val="black"/>
                </a:solidFill>
              </a:rPr>
              <a:t>arder for </a:t>
            </a:r>
            <a:r>
              <a:rPr lang="en-US" sz="2400" dirty="0" smtClean="0">
                <a:solidFill>
                  <a:srgbClr val="0070C0"/>
                </a:solidFill>
              </a:rPr>
              <a:t>Optimist</a:t>
            </a:r>
            <a:r>
              <a:rPr lang="en-US" sz="2400" dirty="0" smtClean="0">
                <a:solidFill>
                  <a:prstClr val="black"/>
                </a:solidFill>
              </a:rPr>
              <a:t> to bluff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E</a:t>
            </a:r>
            <a:r>
              <a:rPr lang="en-US" sz="2400" dirty="0" smtClean="0">
                <a:solidFill>
                  <a:prstClr val="black"/>
                </a:solidFill>
              </a:rPr>
              <a:t>asier for </a:t>
            </a:r>
            <a:r>
              <a:rPr lang="en-US" sz="2400" dirty="0" smtClean="0">
                <a:solidFill>
                  <a:srgbClr val="FF0000"/>
                </a:solidFill>
              </a:rPr>
              <a:t>Pessimist</a:t>
            </a:r>
            <a:r>
              <a:rPr lang="en-US" sz="2400" dirty="0" smtClean="0">
                <a:solidFill>
                  <a:prstClr val="black"/>
                </a:solidFill>
              </a:rPr>
              <a:t> to refute </a:t>
            </a:r>
            <a:r>
              <a:rPr lang="en-US" sz="2400" dirty="0" smtClean="0">
                <a:solidFill>
                  <a:srgbClr val="0070C0"/>
                </a:solidFill>
              </a:rPr>
              <a:t>Optimist</a:t>
            </a:r>
            <a:r>
              <a:rPr lang="en-US" sz="2400" dirty="0" smtClean="0">
                <a:solidFill>
                  <a:prstClr val="black"/>
                </a:solidFill>
              </a:rPr>
              <a:t> and win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SoS takes longer to compute winner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53744" y="5057058"/>
            <a:ext cx="1685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Increasing d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04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2130427"/>
            <a:ext cx="8991600" cy="289877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Part III: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 smtClean="0"/>
              <a:t>SoS on general equations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4681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General Setup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886700" cy="4575175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 smtClean="0"/>
                  <a:t>Want to know if polynomial equations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sz="32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sz="3200" dirty="0" smtClean="0"/>
                  <a:t>, …</a:t>
                </a:r>
              </a:p>
              <a:p>
                <a:pPr marL="0" indent="0">
                  <a:buNone/>
                </a:pPr>
                <a:r>
                  <a:rPr lang="en-US" sz="3200" dirty="0" smtClean="0"/>
                  <a:t>can be solved simultaneously over </a:t>
                </a:r>
                <a:r>
                  <a:rPr lang="en-US" sz="3200" dirty="0" smtClean="0">
                    <a:latin typeface="Cambria Math"/>
                    <a:ea typeface="Cambria Math"/>
                  </a:rPr>
                  <a:t>ℝ.</a:t>
                </a:r>
                <a:endParaRPr lang="en-US" sz="3200" dirty="0" smtClean="0"/>
              </a:p>
              <a:p>
                <a:r>
                  <a:rPr lang="en-US" sz="3200" dirty="0" smtClean="0"/>
                  <a:t>Actually quite general, most problems can be formulated in terms of polynomial equations</a:t>
                </a:r>
                <a:endParaRPr lang="en-US" sz="3200" dirty="0" smtClean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886700" cy="4575175"/>
              </a:xfrm>
              <a:blipFill rotWithShape="1">
                <a:blip r:embed="rId2"/>
                <a:stretch>
                  <a:fillRect l="-1932" t="-2796" r="-2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214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839200" cy="1325563"/>
          </a:xfrm>
        </p:spPr>
        <p:txBody>
          <a:bodyPr/>
          <a:lstStyle/>
          <a:p>
            <a:pPr algn="ctr"/>
            <a:r>
              <a:rPr lang="en-US" dirty="0" smtClean="0"/>
              <a:t>Optimist’s strategy: Pseudo-expectation values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8134350" cy="4956176"/>
              </a:xfrm>
            </p:spPr>
            <p:txBody>
              <a:bodyPr>
                <a:normAutofit/>
              </a:bodyPr>
              <a:lstStyle/>
              <a:p>
                <a:r>
                  <a:rPr lang="en-US" sz="3200" b="0" dirty="0" smtClean="0"/>
                  <a:t>Recall: trying to solve equations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3200" i="1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3200" i="1">
                        <a:latin typeface="Cambria Math"/>
                      </a:rPr>
                      <m:t>=0</m:t>
                    </m:r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3200" i="1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3200" i="1">
                        <a:latin typeface="Cambria Math"/>
                      </a:rPr>
                      <m:t>=0</m:t>
                    </m:r>
                  </m:oMath>
                </a14:m>
                <a:r>
                  <a:rPr lang="en-US" sz="3200" dirty="0"/>
                  <a:t>, …</a:t>
                </a:r>
                <a:endParaRPr lang="en-US" sz="3200" b="0" dirty="0" smtClean="0"/>
              </a:p>
              <a:p>
                <a:r>
                  <a:rPr lang="en-US" sz="3200" b="0" dirty="0" smtClean="0">
                    <a:solidFill>
                      <a:srgbClr val="0070C0"/>
                    </a:solidFill>
                  </a:rPr>
                  <a:t>Pseudo-expectation values</a:t>
                </a:r>
                <a:r>
                  <a:rPr lang="en-US" sz="3200" b="0" dirty="0" smtClean="0"/>
                  <a:t> are a linear mapping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2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sz="3200" dirty="0" smtClean="0"/>
                  <a:t> from polynomials of degree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≤</m:t>
                    </m:r>
                    <m:r>
                      <a:rPr lang="en-US" sz="3200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sz="3200" dirty="0" smtClean="0"/>
                  <a:t> to 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lang="en-US" sz="3200" dirty="0" smtClean="0"/>
                  <a:t> satisfying the following conditions (which would be satisfied by any real </a:t>
                </a:r>
                <a:r>
                  <a:rPr lang="en-US" sz="3200" dirty="0" smtClean="0">
                    <a:solidFill>
                      <a:srgbClr val="0070C0"/>
                    </a:solidFill>
                  </a:rPr>
                  <a:t>expectation</a:t>
                </a:r>
                <a:r>
                  <a:rPr lang="en-US" sz="3200" dirty="0" smtClean="0"/>
                  <a:t> over a </a:t>
                </a:r>
                <a:r>
                  <a:rPr lang="en-US" sz="3200" dirty="0" smtClean="0">
                    <a:solidFill>
                      <a:srgbClr val="0070C0"/>
                    </a:solidFill>
                  </a:rPr>
                  <a:t>distribution</a:t>
                </a:r>
                <a:r>
                  <a:rPr lang="en-US" sz="3200" dirty="0" smtClean="0"/>
                  <a:t> of solutions):</a:t>
                </a:r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Ẽ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b="0" i="1" dirty="0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b="0" i="1" dirty="0" smtClean="0">
                    <a:latin typeface="Cambria Math"/>
                  </a:rPr>
                  <a:t> </a:t>
                </a:r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Ẽ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𝑓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dirty="0" smtClean="0"/>
                  <a:t> whenever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𝑑</m:t>
                    </m:r>
                  </m:oMath>
                </a14:m>
                <a:endParaRPr lang="en-US" b="0" i="1" dirty="0" smtClean="0">
                  <a:latin typeface="Cambria Math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Ẽ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𝑔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dirty="0" smtClean="0">
                        <a:latin typeface="Cambria Math"/>
                      </a:rPr>
                      <m:t>≥0</m:t>
                    </m:r>
                  </m:oMath>
                </a14:m>
                <a:r>
                  <a:rPr lang="en-US" dirty="0" smtClean="0"/>
                  <a:t> whenever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𝑔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8134350" cy="4956176"/>
              </a:xfrm>
              <a:blipFill rotWithShape="1">
                <a:blip r:embed="rId2"/>
                <a:stretch>
                  <a:fillRect l="-1648" t="-2580" r="-3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823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Pessimist’s Strategy: Positivstellensatz/SoS Proofs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886700" cy="4575175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 smtClean="0"/>
                  <a:t>Can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sz="32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sz="3200" dirty="0" smtClean="0"/>
                  <a:t>, …</a:t>
                </a:r>
              </a:p>
              <a:p>
                <a:pPr marL="0" indent="0">
                  <a:buNone/>
                </a:pPr>
                <a:r>
                  <a:rPr lang="en-US" sz="3200" dirty="0" smtClean="0"/>
                  <a:t>be solved simultaneously over </a:t>
                </a:r>
                <a:r>
                  <a:rPr lang="en-US" sz="3200" dirty="0" smtClean="0">
                    <a:latin typeface="Cambria Math"/>
                    <a:ea typeface="Cambria Math"/>
                  </a:rPr>
                  <a:t>ℝ</a:t>
                </a:r>
                <a:r>
                  <a:rPr lang="en-US" sz="3200" dirty="0" smtClean="0">
                    <a:ea typeface="Cambria Math"/>
                  </a:rPr>
                  <a:t>?</a:t>
                </a:r>
                <a:endParaRPr lang="en-US" sz="3200" dirty="0" smtClean="0"/>
              </a:p>
              <a:p>
                <a:r>
                  <a:rPr lang="en-US" sz="3200" dirty="0" smtClean="0"/>
                  <a:t>There is a degree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sz="3200" dirty="0" smtClean="0"/>
                  <a:t>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Positivstellensatz/SoS</a:t>
                </a:r>
                <a:r>
                  <a:rPr lang="en-US" sz="3200" dirty="0" smtClean="0"/>
                  <a:t>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proof of infeasibility</a:t>
                </a:r>
                <a:r>
                  <a:rPr lang="en-US" sz="3200" dirty="0" smtClean="0"/>
                  <a:t> if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∃</m:t>
                    </m:r>
                  </m:oMath>
                </a14:m>
                <a:r>
                  <a:rPr lang="en-US" sz="3200" dirty="0" smtClean="0"/>
                  <a:t> polynomials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3200" dirty="0" smtClean="0"/>
                  <a:t> such that</a:t>
                </a:r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−1=</m:t>
                    </m:r>
                    <m:nary>
                      <m:naryPr>
                        <m:chr m:val="∑"/>
                        <m:supHide m:val="on"/>
                        <m:ctrlPr>
                          <a:rPr lang="en-US" sz="40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4000" i="1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4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sz="40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4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40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4000" i="1"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sz="40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4000" i="1">
                            <a:latin typeface="Cambria Math"/>
                          </a:rPr>
                          <m:t>𝑗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sz="4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en-US" sz="4000" i="1">
                                <a:latin typeface="Cambria Math"/>
                              </a:rPr>
                              <m:t>𝑗</m:t>
                            </m:r>
                          </m:sub>
                          <m:sup>
                            <m:r>
                              <a:rPr lang="en-US" sz="40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endParaRPr lang="en-US" sz="4000" dirty="0" smtClean="0"/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∀</m:t>
                    </m:r>
                    <m:r>
                      <a:rPr lang="en-US" i="1">
                        <a:latin typeface="Cambria Math"/>
                      </a:rPr>
                      <m:t>𝑖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i="1"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i="1">
                        <a:latin typeface="Cambria Math"/>
                      </a:rPr>
                      <m:t>≤</m:t>
                    </m:r>
                    <m:r>
                      <a:rPr lang="en-US" i="1">
                        <a:latin typeface="Cambria Math"/>
                      </a:rPr>
                      <m:t>𝑑</m:t>
                    </m:r>
                  </m:oMath>
                </a14:m>
                <a:endParaRPr lang="en-US" dirty="0" smtClean="0"/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∀</m:t>
                    </m:r>
                    <m:r>
                      <a:rPr lang="en-US" i="1">
                        <a:latin typeface="Cambria Math"/>
                      </a:rPr>
                      <m:t>𝑗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i="1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886700" cy="4575175"/>
              </a:xfrm>
              <a:blipFill rotWithShape="1">
                <a:blip r:embed="rId2"/>
                <a:stretch>
                  <a:fillRect l="-1932" t="-2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369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65126"/>
            <a:ext cx="8305800" cy="1325563"/>
          </a:xfrm>
        </p:spPr>
        <p:txBody>
          <a:bodyPr/>
          <a:lstStyle/>
          <a:p>
            <a:pPr algn="ctr"/>
            <a:r>
              <a:rPr lang="en-US" dirty="0" smtClean="0"/>
              <a:t>Goal of Complexity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0377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Fundamental goal of complexity theory: Determine the computational resources (such as time and space) needed to solve problems</a:t>
            </a:r>
          </a:p>
          <a:p>
            <a:r>
              <a:rPr lang="en-US" sz="3200" dirty="0" smtClean="0"/>
              <a:t>Requires </a:t>
            </a:r>
            <a:r>
              <a:rPr lang="en-US" sz="3200" dirty="0" smtClean="0">
                <a:solidFill>
                  <a:srgbClr val="FF0000"/>
                </a:solidFill>
              </a:rPr>
              <a:t>upper bounds </a:t>
            </a:r>
            <a:r>
              <a:rPr lang="en-US" sz="3200" dirty="0" smtClean="0"/>
              <a:t>and </a:t>
            </a:r>
            <a:r>
              <a:rPr lang="en-US" sz="3200" dirty="0" smtClean="0">
                <a:solidFill>
                  <a:srgbClr val="FF0000"/>
                </a:solidFill>
              </a:rPr>
              <a:t>lower bounds</a:t>
            </a:r>
          </a:p>
        </p:txBody>
      </p:sp>
    </p:spTree>
    <p:extLst>
      <p:ext uri="{BB962C8B-B14F-4D97-AF65-F5344CB8AC3E}">
        <p14:creationId xmlns:p14="http://schemas.microsoft.com/office/powerpoint/2010/main" val="58084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Duality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295400"/>
                <a:ext cx="7905750" cy="54102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3200" dirty="0" smtClean="0"/>
                  <a:t>Degree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𝑑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dirty="0">
                    <a:solidFill>
                      <a:srgbClr val="FF0000"/>
                    </a:solidFill>
                  </a:rPr>
                  <a:t>Positivstellensatz proof</a:t>
                </a:r>
                <a:r>
                  <a:rPr lang="en-US" sz="3200" dirty="0"/>
                  <a:t>: </a:t>
                </a:r>
              </a:p>
              <a:p>
                <a:pPr marL="0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−1=</m:t>
                    </m:r>
                    <m:nary>
                      <m:naryPr>
                        <m:chr m:val="∑"/>
                        <m:supHide m:val="on"/>
                        <m:ctrlPr>
                          <a:rPr lang="en-US" sz="32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3200" i="1"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sz="32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</a:rPr>
                          <m:t>𝑗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𝑗</m:t>
                            </m:r>
                          </m:sub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endParaRPr lang="en-US" sz="3200" dirty="0" smtClean="0"/>
              </a:p>
              <a:p>
                <a:r>
                  <a:rPr lang="en-US" sz="3200" dirty="0" smtClean="0">
                    <a:solidFill>
                      <a:srgbClr val="0070C0"/>
                    </a:solidFill>
                  </a:rPr>
                  <a:t>Pseudo-expectation values</a:t>
                </a:r>
                <a:r>
                  <a:rPr lang="en-US" sz="3200" dirty="0" smtClean="0"/>
                  <a:t>: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200" i="1" dirty="0">
                        <a:latin typeface="Cambria Math"/>
                      </a:rPr>
                      <m:t>Ẽ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3200" b="0" i="1" dirty="0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sz="3200" b="0" i="1" dirty="0" smtClean="0">
                    <a:latin typeface="Cambria Math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200" i="1" dirty="0">
                        <a:latin typeface="Cambria Math"/>
                      </a:rPr>
                      <m:t>Ẽ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dirty="0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dirty="0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sz="3200" b="0" i="1" dirty="0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32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dirty="0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200" b="0" i="1" dirty="0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3200" b="0" i="1" dirty="0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sz="3200" dirty="0" smtClean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200" i="1" dirty="0">
                        <a:latin typeface="Cambria Math"/>
                      </a:rPr>
                      <m:t>Ẽ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dirty="0" smtClean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b="0" i="1" dirty="0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3200" b="0" i="1" dirty="0" smtClean="0"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en-US" sz="3200" b="0" i="1" dirty="0" smtClean="0">
                                <a:latin typeface="Cambria Math"/>
                              </a:rPr>
                              <m:t>𝑗</m:t>
                            </m:r>
                          </m:sub>
                          <m:sup>
                            <m:r>
                              <a:rPr lang="en-US" sz="3200" b="0" i="1" dirty="0" smtClean="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sz="3200" b="0" i="1" dirty="0" smtClean="0">
                        <a:latin typeface="Cambria Math"/>
                      </a:rPr>
                      <m:t>≥0</m:t>
                    </m:r>
                  </m:oMath>
                </a14:m>
                <a:r>
                  <a:rPr lang="en-US" sz="3200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sz="3200" dirty="0" smtClean="0"/>
                  <a:t>Cannot both exist, otherwise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−1=</m:t>
                    </m:r>
                    <m:r>
                      <a:rPr lang="en-US" sz="3200" i="1" dirty="0">
                        <a:latin typeface="Cambria Math"/>
                      </a:rPr>
                      <m:t>Ẽ</m:t>
                    </m:r>
                    <m:d>
                      <m:dPr>
                        <m:begChr m:val="["/>
                        <m:endChr m:val="]"/>
                        <m:ctrlPr>
                          <a:rPr lang="en-US" sz="320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latin typeface="Cambria Math"/>
                          </a:rPr>
                          <m:t>−</m:t>
                        </m:r>
                        <m:r>
                          <a:rPr lang="en-US" sz="3200" i="1" dirty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32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latin typeface="Cambria Math"/>
                              </a:rPr>
                              <m:t>Ẽ</m:t>
                            </m:r>
                            <m:r>
                              <a:rPr lang="en-US" sz="3200" b="0" i="1" smtClean="0">
                                <a:latin typeface="Cambria Math"/>
                              </a:rPr>
                              <m:t>[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/>
                          </a:rPr>
                          <m:t>]</m:t>
                        </m:r>
                      </m:e>
                    </m:nary>
                    <m:r>
                      <a:rPr lang="en-US" sz="3200" i="1"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sz="32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</a:rPr>
                          <m:t>𝑗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3200" i="1" dirty="0">
                                <a:latin typeface="Cambria Math"/>
                              </a:rPr>
                              <m:t>Ẽ</m:t>
                            </m:r>
                            <m:r>
                              <a:rPr lang="en-US" sz="3200" b="0" i="1" smtClean="0">
                                <a:latin typeface="Cambria Math"/>
                              </a:rPr>
                              <m:t>[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𝑗</m:t>
                            </m:r>
                          </m:sub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US" sz="3200" b="0" i="1" smtClean="0">
                            <a:latin typeface="Cambria Math"/>
                          </a:rPr>
                          <m:t>]</m:t>
                        </m:r>
                      </m:e>
                    </m:nary>
                    <m:r>
                      <a:rPr lang="en-US" sz="3200" b="0" i="1" smtClean="0">
                        <a:latin typeface="Cambria Math"/>
                      </a:rPr>
                      <m:t>≥0</m:t>
                    </m:r>
                  </m:oMath>
                </a14:m>
                <a:r>
                  <a:rPr lang="en-US" sz="3200" dirty="0" smtClean="0"/>
                  <a:t> </a:t>
                </a:r>
              </a:p>
              <a:p>
                <a:r>
                  <a:rPr lang="en-US" sz="3200" dirty="0" smtClean="0"/>
                  <a:t> Almost always, one or the other will exist.</a:t>
                </a:r>
              </a:p>
              <a:p>
                <a:r>
                  <a:rPr lang="en-US" sz="3200" dirty="0" smtClean="0"/>
                  <a:t> SoS hierarchy determines which one exists.</a:t>
                </a:r>
              </a:p>
              <a:p>
                <a:pPr marL="0" indent="0">
                  <a:buNone/>
                </a:pP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295400"/>
                <a:ext cx="7905750" cy="5410200"/>
              </a:xfrm>
              <a:blipFill rotWithShape="1">
                <a:blip r:embed="rId2"/>
                <a:stretch>
                  <a:fillRect l="-2006" t="-3044" b="-2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871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365129"/>
            <a:ext cx="8839200" cy="108267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Summary: Feasibility Testing with SoS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90600" y="5791200"/>
            <a:ext cx="533400" cy="533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5642401"/>
            <a:ext cx="17161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Infeasible, </a:t>
            </a:r>
          </a:p>
          <a:p>
            <a:r>
              <a:rPr lang="en-US" sz="2400" dirty="0" smtClean="0">
                <a:solidFill>
                  <a:prstClr val="black"/>
                </a:solidFill>
              </a:rPr>
              <a:t>test says NO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59672" y="5794802"/>
            <a:ext cx="5334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45472" y="5646003"/>
            <a:ext cx="17532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Infeasible, </a:t>
            </a:r>
          </a:p>
          <a:p>
            <a:r>
              <a:rPr lang="en-US" sz="2400" dirty="0" smtClean="0">
                <a:solidFill>
                  <a:prstClr val="black"/>
                </a:solidFill>
              </a:rPr>
              <a:t>test says YES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72200" y="5794801"/>
            <a:ext cx="533400" cy="533400"/>
          </a:xfrm>
          <a:prstGeom prst="rect">
            <a:avLst/>
          </a:prstGeom>
          <a:solidFill>
            <a:srgbClr val="07FF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0" y="5646002"/>
            <a:ext cx="17532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Feasible, </a:t>
            </a:r>
          </a:p>
          <a:p>
            <a:r>
              <a:rPr lang="en-US" sz="2400" dirty="0" smtClean="0">
                <a:solidFill>
                  <a:prstClr val="black"/>
                </a:solidFill>
              </a:rPr>
              <a:t>test says YES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392575" y="4299765"/>
            <a:ext cx="46482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392575" y="4299765"/>
            <a:ext cx="1531716" cy="685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NO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716675" y="4299765"/>
            <a:ext cx="2324100" cy="685800"/>
          </a:xfrm>
          <a:prstGeom prst="rect">
            <a:avLst/>
          </a:prstGeom>
          <a:solidFill>
            <a:srgbClr val="07FF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YES</a:t>
            </a:r>
            <a:endParaRPr lang="en-US" sz="2400" dirty="0">
              <a:solidFill>
                <a:prstClr val="black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4924291" y="3994965"/>
            <a:ext cx="0" cy="1447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671086" y="5039540"/>
                <a:ext cx="221365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∃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</a:rPr>
                  <a:t> degree d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SoS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proof of infeasibility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1086" y="5039540"/>
                <a:ext cx="2213659" cy="646331"/>
              </a:xfrm>
              <a:prstGeom prst="rect">
                <a:avLst/>
              </a:prstGeom>
              <a:blipFill rotWithShape="1">
                <a:blip r:embed="rId2"/>
                <a:stretch>
                  <a:fillRect l="-2204" t="-4717" r="-1102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961891" y="4411832"/>
            <a:ext cx="1908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Degree d SoS: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924291" y="4299765"/>
            <a:ext cx="800100" cy="6858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NO</a:t>
            </a:r>
            <a:endParaRPr lang="en-US" sz="2400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90601" y="1371600"/>
                <a:ext cx="7239000" cy="2805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 smtClean="0">
                    <a:solidFill>
                      <a:prstClr val="black"/>
                    </a:solidFill>
                  </a:rPr>
                  <a:t>Degree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 SoS hierarchy: R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eturns YES if there are degree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pseudo-expectation values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, returns </a:t>
                </a:r>
                <a:r>
                  <a:rPr lang="en-US" sz="2800" dirty="0">
                    <a:solidFill>
                      <a:prstClr val="black"/>
                    </a:solidFill>
                  </a:rPr>
                  <a:t>NO if there is a degree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:r>
                  <a:rPr lang="en-US" sz="2800" dirty="0">
                    <a:solidFill>
                      <a:srgbClr val="FF0000"/>
                    </a:solidFill>
                  </a:rPr>
                  <a:t>Positivstellensatz/SoS</a:t>
                </a:r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:r>
                  <a:rPr lang="en-US" sz="2800" dirty="0">
                    <a:solidFill>
                      <a:srgbClr val="FF0000"/>
                    </a:solidFill>
                  </a:rPr>
                  <a:t>proof of infeasibility</a:t>
                </a:r>
                <a:r>
                  <a:rPr lang="en-US" sz="2800" dirty="0">
                    <a:solidFill>
                      <a:prstClr val="black"/>
                    </a:solidFill>
                  </a:rPr>
                  <a:t>, </a:t>
                </a:r>
                <a:endParaRPr lang="en-US" sz="2800" dirty="0" smtClean="0">
                  <a:solidFill>
                    <a:prstClr val="black"/>
                  </a:solidFill>
                </a:endParaRPr>
              </a:p>
              <a:p>
                <a:pPr marL="457200" indent="-4572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 smtClean="0">
                    <a:solidFill>
                      <a:prstClr val="black"/>
                    </a:solidFill>
                  </a:rPr>
                  <a:t>Duality: Cannot both exist, one or the other almost always exists.</a:t>
                </a:r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1" y="1371600"/>
                <a:ext cx="7239000" cy="2805896"/>
              </a:xfrm>
              <a:prstGeom prst="rect">
                <a:avLst/>
              </a:prstGeom>
              <a:blipFill rotWithShape="1">
                <a:blip r:embed="rId3"/>
                <a:stretch>
                  <a:fillRect l="-1516" t="-1957" b="-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288652" y="5039540"/>
                <a:ext cx="221365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∃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</a:rPr>
                  <a:t> degree d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pseudo-expectation values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652" y="5039540"/>
                <a:ext cx="2213659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2479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185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Lower Bound Strategy for SoS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2899996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sz="3200" dirty="0" smtClean="0"/>
                  <a:t>Construct </a:t>
                </a:r>
                <a:r>
                  <a:rPr lang="en-US" sz="3200" dirty="0" smtClean="0">
                    <a:solidFill>
                      <a:srgbClr val="0070C0"/>
                    </a:solidFill>
                  </a:rPr>
                  <a:t>pseudo-expectation values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/>
                      </a:rPr>
                      <m:t>Ẽ</m:t>
                    </m:r>
                  </m:oMath>
                </a14:m>
                <a:r>
                  <a:rPr lang="en-US" sz="3200" dirty="0" smtClean="0"/>
                  <a:t> (will do this with </a:t>
                </a:r>
                <a:r>
                  <a:rPr lang="en-US" sz="3200" dirty="0" smtClean="0">
                    <a:solidFill>
                      <a:srgbClr val="0070C0"/>
                    </a:solidFill>
                  </a:rPr>
                  <a:t>pseudo-calibration</a:t>
                </a:r>
                <a:r>
                  <a:rPr lang="en-US" sz="3200" dirty="0" smtClean="0"/>
                  <a:t>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200" dirty="0" smtClean="0"/>
                  <a:t>Show that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/>
                      </a:rPr>
                      <m:t>Ẽ</m:t>
                    </m:r>
                  </m:oMath>
                </a14:m>
                <a:r>
                  <a:rPr lang="en-US" sz="3200" dirty="0" smtClean="0"/>
                  <a:t> obeys the required equalities and is non-negative on squares (this is the technical part).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2899996"/>
              </a:xfrm>
              <a:blipFill rotWithShape="1">
                <a:blip r:embed="rId2"/>
                <a:stretch>
                  <a:fillRect l="-2009" t="-4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086100" y="5342971"/>
            <a:ext cx="46482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86100" y="5342971"/>
            <a:ext cx="1531716" cy="685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NO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10200" y="5342971"/>
            <a:ext cx="2324100" cy="685800"/>
          </a:xfrm>
          <a:prstGeom prst="rect">
            <a:avLst/>
          </a:prstGeom>
          <a:solidFill>
            <a:srgbClr val="07FF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YES</a:t>
            </a:r>
            <a:endParaRPr lang="en-US" sz="2400" dirty="0">
              <a:solidFill>
                <a:prstClr val="black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617816" y="5038171"/>
            <a:ext cx="0" cy="1447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364611" y="6082746"/>
                <a:ext cx="221365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∃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</a:rPr>
                  <a:t> degree d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SOS proof of infeasibility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4611" y="6082746"/>
                <a:ext cx="2213659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2479" t="-4717" r="-2204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55416" y="5455038"/>
            <a:ext cx="1908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Degree d SoS: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17816" y="5342971"/>
            <a:ext cx="800100" cy="6858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NO</a:t>
            </a:r>
            <a:endParaRPr lang="en-US" sz="2400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982177" y="6082746"/>
                <a:ext cx="221365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∃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</a:rPr>
                  <a:t> degree d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pseudo-expectation values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2177" y="6082746"/>
                <a:ext cx="2213659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2204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/>
          <p:cNvSpPr/>
          <p:nvPr/>
        </p:nvSpPr>
        <p:spPr>
          <a:xfrm>
            <a:off x="4617816" y="5390717"/>
            <a:ext cx="2286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017865" y="4725621"/>
                <a:ext cx="1351717" cy="374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prstClr val="black"/>
                    </a:solidFill>
                  </a:rPr>
                  <a:t>Construct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prstClr val="black"/>
                    </a:solidFill>
                  </a:rPr>
                  <a:t> 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7865" y="4725621"/>
                <a:ext cx="1351717" cy="374270"/>
              </a:xfrm>
              <a:prstGeom prst="rect">
                <a:avLst/>
              </a:prstGeom>
              <a:blipFill rotWithShape="1">
                <a:blip r:embed="rId5"/>
                <a:stretch>
                  <a:fillRect l="-3604" t="-6452" r="-12613"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>
            <a:stCxn id="14" idx="2"/>
            <a:endCxn id="13" idx="7"/>
          </p:cNvCxnSpPr>
          <p:nvPr/>
        </p:nvCxnSpPr>
        <p:spPr>
          <a:xfrm flipH="1">
            <a:off x="4812938" y="5099891"/>
            <a:ext cx="880786" cy="324304"/>
          </a:xfrm>
          <a:prstGeom prst="straightConnector1">
            <a:avLst/>
          </a:prstGeom>
          <a:ln w="25400">
            <a:solidFill>
              <a:srgbClr val="FFC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861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2130427"/>
            <a:ext cx="8991600" cy="289877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Part IV: Pseudo-Calibration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61618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 </a:t>
            </a:r>
            <a:r>
              <a:rPr lang="en-US" dirty="0"/>
              <a:t>s</a:t>
            </a:r>
            <a:r>
              <a:rPr lang="en-US" dirty="0" smtClean="0"/>
              <a:t>o Far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199"/>
            <a:ext cx="8534401" cy="4419601"/>
          </a:xfrm>
        </p:spPr>
        <p:txBody>
          <a:bodyPr>
            <a:normAutofit/>
          </a:bodyPr>
          <a:lstStyle/>
          <a:p>
            <a:r>
              <a:rPr lang="en-US" dirty="0" smtClean="0"/>
              <a:t>We want to show that </a:t>
            </a:r>
            <a:r>
              <a:rPr lang="en-US" dirty="0" smtClean="0">
                <a:solidFill>
                  <a:srgbClr val="0070C0"/>
                </a:solidFill>
              </a:rPr>
              <a:t>Optimist</a:t>
            </a:r>
            <a:r>
              <a:rPr lang="en-US" dirty="0" smtClean="0"/>
              <a:t> wins the degree d SoS game (for the k-clique equations on a random graph) by constructing appropriate </a:t>
            </a:r>
            <a:r>
              <a:rPr lang="en-US" dirty="0" smtClean="0">
                <a:solidFill>
                  <a:srgbClr val="0070C0"/>
                </a:solidFill>
              </a:rPr>
              <a:t>pseudo-expectation values</a:t>
            </a:r>
            <a:r>
              <a:rPr lang="en-US" dirty="0" smtClean="0"/>
              <a:t>.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/>
              <a:t>If so, then degree d SoS does not distinguish between a random graph and a graph with a planted clique (</a:t>
            </a:r>
            <a:r>
              <a:rPr lang="en-US" dirty="0" smtClean="0">
                <a:solidFill>
                  <a:srgbClr val="0070C0"/>
                </a:solidFill>
              </a:rPr>
              <a:t>Optimist</a:t>
            </a:r>
            <a:r>
              <a:rPr lang="en-US" dirty="0" smtClean="0"/>
              <a:t> wins either way)</a:t>
            </a:r>
          </a:p>
        </p:txBody>
      </p:sp>
    </p:spTree>
    <p:extLst>
      <p:ext uri="{BB962C8B-B14F-4D97-AF65-F5344CB8AC3E}">
        <p14:creationId xmlns:p14="http://schemas.microsoft.com/office/powerpoint/2010/main" val="116362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Bayesian View of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95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199" y="1600199"/>
                <a:ext cx="8534401" cy="4419601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Recall: have a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Shorthand: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</a:rPr>
                      <m:t>⊆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dirty="0" smtClean="0"/>
                  <a:t>, 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∈</m:t>
                        </m:r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 smtClean="0"/>
              </a:p>
              <a:p>
                <a:r>
                  <a:rPr lang="en-US" dirty="0" smtClean="0"/>
                  <a:t>Want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 smtClean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</a:rPr>
                      <m:t>⊆</m:t>
                    </m:r>
                    <m:r>
                      <a:rPr lang="en-US" b="0" i="1" smtClean="0">
                        <a:latin typeface="Cambria Math"/>
                      </a:rPr>
                      <m:t>𝑐𝑙𝑖𝑞𝑢𝑒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dirty="0" smtClean="0"/>
                  <a:t> otherwise</a:t>
                </a:r>
              </a:p>
              <a:p>
                <a:r>
                  <a:rPr lang="en-US" dirty="0" smtClean="0"/>
                  <a:t>If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Optimist</a:t>
                </a:r>
                <a:r>
                  <a:rPr lang="en-US" dirty="0" smtClean="0"/>
                  <a:t> had an actual distribution of cliques,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Optimist</a:t>
                </a:r>
                <a:r>
                  <a:rPr lang="en-US" dirty="0" smtClean="0"/>
                  <a:t> could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𝑉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Pr</m:t>
                    </m:r>
                    <m:r>
                      <a:rPr lang="en-US" b="0" i="1" smtClean="0">
                        <a:latin typeface="Cambria Math"/>
                      </a:rPr>
                      <m:t>⁡[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</a:rPr>
                      <m:t>⊆</m:t>
                    </m:r>
                    <m:r>
                      <a:rPr lang="en-US" b="0" i="1" smtClean="0">
                        <a:latin typeface="Cambria Math"/>
                      </a:rPr>
                      <m:t>𝑐𝑙𝑖𝑞𝑢𝑒</m:t>
                    </m:r>
                    <m:r>
                      <a:rPr lang="en-US" b="0" i="1" smtClean="0">
                        <a:latin typeface="Cambria Math"/>
                      </a:rPr>
                      <m:t>]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How can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Optimist</a:t>
                </a:r>
                <a:r>
                  <a:rPr lang="en-US" dirty="0" smtClean="0"/>
                  <a:t> bluff with values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</m:acc>
                    <m:r>
                      <a:rPr lang="en-US" b="0" i="1" dirty="0" smtClean="0">
                        <a:latin typeface="Cambria Math"/>
                      </a:rPr>
                      <m:t>[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𝑉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dirty="0" smtClean="0"/>
                  <a:t> if there are no cliques?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600199"/>
                <a:ext cx="8534401" cy="4419601"/>
              </a:xfrm>
              <a:blipFill rotWithShape="1">
                <a:blip r:embed="rId3"/>
                <a:stretch>
                  <a:fillRect l="-1571" t="-1515" r="-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524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Bayesian View of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95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199" y="1600199"/>
                <a:ext cx="8534401" cy="4419601"/>
              </a:xfrm>
            </p:spPr>
            <p:txBody>
              <a:bodyPr>
                <a:normAutofit/>
              </a:bodyPr>
              <a:lstStyle/>
              <a:p>
                <a:r>
                  <a:rPr lang="en-US" b="0" dirty="0" smtClean="0"/>
                  <a:t>Idea: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</m:acc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/>
                              </a:rPr>
                              <m:t>V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is our estimate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/>
                      </a:rPr>
                      <m:t>Pr</m:t>
                    </m:r>
                    <m:r>
                      <a:rPr lang="en-US" dirty="0">
                        <a:latin typeface="Cambria Math"/>
                      </a:rPr>
                      <m:t>[</m:t>
                    </m:r>
                    <m:r>
                      <m:rPr>
                        <m:sty m:val="p"/>
                      </m:rPr>
                      <a:rPr lang="en-US" dirty="0">
                        <a:latin typeface="Cambria Math"/>
                      </a:rPr>
                      <m:t>V</m:t>
                    </m:r>
                    <m:r>
                      <a:rPr lang="en-US" i="1" dirty="0">
                        <a:latin typeface="Cambria Math"/>
                      </a:rPr>
                      <m:t>⊆</m:t>
                    </m:r>
                    <m:r>
                      <a:rPr lang="en-US" i="1" dirty="0">
                        <a:latin typeface="Cambria Math"/>
                      </a:rPr>
                      <m:t>𝑐𝑙𝑖𝑞𝑢𝑒</m:t>
                    </m:r>
                    <m:r>
                      <a:rPr lang="en-US" dirty="0">
                        <a:latin typeface="Cambria Math"/>
                      </a:rPr>
                      <m:t>]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given what we can compute.</a:t>
                </a:r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Optimist</a:t>
                </a:r>
                <a:r>
                  <a:rPr lang="en-US" dirty="0" smtClean="0"/>
                  <a:t> can try to give these estimates even when we don’t know where the clique is or there is no clique!</a:t>
                </a:r>
              </a:p>
              <a:p>
                <a:r>
                  <a:rPr lang="en-US" dirty="0" smtClean="0"/>
                  <a:t>This talk: Discuss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V</m:t>
                        </m:r>
                      </m:e>
                    </m:d>
                    <m:r>
                      <a:rPr lang="en-US" b="0" i="0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=4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600199"/>
                <a:ext cx="8534401" cy="4419601"/>
              </a:xfrm>
              <a:blipFill rotWithShape="1">
                <a:blip r:embed="rId3"/>
                <a:stretch>
                  <a:fillRect l="-1571" t="-1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229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attempt [</a:t>
            </a:r>
            <a:r>
              <a:rPr lang="en-US" dirty="0" smtClean="0">
                <a:solidFill>
                  <a:srgbClr val="0070C0"/>
                </a:solidFill>
              </a:rPr>
              <a:t>MPW’15</a:t>
            </a:r>
            <a:r>
              <a:rPr lang="en-US" dirty="0" smtClean="0"/>
              <a:t>],[</a:t>
            </a:r>
            <a:r>
              <a:rPr lang="en-US" dirty="0" smtClean="0">
                <a:solidFill>
                  <a:srgbClr val="0070C0"/>
                </a:solidFill>
              </a:rPr>
              <a:t>DM’15</a:t>
            </a:r>
            <a:r>
              <a:rPr lang="en-US" dirty="0" smtClean="0"/>
              <a:t>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267200"/>
                <a:ext cx="8534401" cy="25908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Make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</m:acc>
                    <m:r>
                      <a:rPr lang="en-US" b="0" i="1" dirty="0" smtClean="0">
                        <a:latin typeface="Cambria Math"/>
                      </a:rPr>
                      <m:t>[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𝑉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dirty="0" smtClean="0"/>
                  <a:t> the same for all 4-cliques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𝑉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Works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up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 smtClean="0"/>
                  <a:t> or so, this is tight by an argument of Kelner</a:t>
                </a:r>
              </a:p>
              <a:p>
                <a:r>
                  <a:rPr lang="en-US" dirty="0" smtClean="0"/>
                  <a:t>We 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to be almost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rad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267200"/>
                <a:ext cx="8534401" cy="2590800"/>
              </a:xfrm>
              <a:blipFill rotWithShape="1">
                <a:blip r:embed="rId2"/>
                <a:stretch>
                  <a:fillRect l="-1571" t="-2353" b="-3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364848"/>
            <a:ext cx="2743200" cy="2743200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4800600" y="1374011"/>
            <a:ext cx="3276600" cy="1362437"/>
          </a:xfrm>
          <a:prstGeom prst="wedgeRoundRectCallout">
            <a:avLst>
              <a:gd name="adj1" fmla="val -69440"/>
              <a:gd name="adj2" fmla="val 5797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All 4-cliques are created equal!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61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Optimist’s Bluff Fails</a:t>
            </a: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4495800" y="1447800"/>
            <a:ext cx="3657600" cy="2757487"/>
          </a:xfrm>
          <a:prstGeom prst="wedgeRoundRectCallout">
            <a:avLst>
              <a:gd name="adj1" fmla="val -69757"/>
              <a:gd name="adj2" fmla="val 3279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All 4-cliques are created equal, but some are more equal than others.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362200"/>
            <a:ext cx="2609850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45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Planted Distribution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199" y="1600199"/>
                <a:ext cx="8534401" cy="4419601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Useful to consider 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planted distribution</a:t>
                </a:r>
                <a:r>
                  <a:rPr lang="en-US" dirty="0" smtClean="0"/>
                  <a:t> of actual solutions</a:t>
                </a:r>
              </a:p>
              <a:p>
                <a:r>
                  <a:rPr lang="en-US" dirty="0" smtClean="0"/>
                  <a:t>Start with a random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 smtClean="0"/>
                  <a:t>, then make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random vertices into a clique by adding all edges between them</a:t>
                </a:r>
              </a:p>
              <a:p>
                <a:r>
                  <a:rPr lang="en-US" dirty="0" smtClean="0"/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sub>
                    </m:sSub>
                    <m:r>
                      <a:rPr lang="en-US" b="0" i="0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 smtClean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</a:rPr>
                      <m:t>⊆</m:t>
                    </m:r>
                    <m:r>
                      <a:rPr lang="en-US" b="0" i="1" smtClean="0">
                        <a:latin typeface="Cambria Math"/>
                      </a:rPr>
                      <m:t>𝑐𝑙𝑖𝑞𝑢𝑒</m:t>
                    </m:r>
                  </m:oMath>
                </a14:m>
                <a:r>
                  <a:rPr lang="en-US" dirty="0" smtClean="0"/>
                  <a:t>, 0 otherwise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600199"/>
                <a:ext cx="8534401" cy="4419601"/>
              </a:xfrm>
              <a:blipFill rotWithShape="1">
                <a:blip r:embed="rId2"/>
                <a:stretch>
                  <a:fillRect l="-1571" t="-1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477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4724400" y="1295400"/>
            <a:ext cx="2362200" cy="1828800"/>
          </a:xfrm>
          <a:prstGeom prst="cloudCallout">
            <a:avLst>
              <a:gd name="adj1" fmla="val -82247"/>
              <a:gd name="adj2" fmla="val 1313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65126"/>
            <a:ext cx="8305800" cy="1325563"/>
          </a:xfrm>
        </p:spPr>
        <p:txBody>
          <a:bodyPr/>
          <a:lstStyle/>
          <a:p>
            <a:pPr algn="ctr"/>
            <a:r>
              <a:rPr lang="en-US" dirty="0" smtClean="0"/>
              <a:t>Upper Bounds</a:t>
            </a:r>
            <a:endParaRPr lang="en-US" dirty="0"/>
          </a:p>
        </p:txBody>
      </p:sp>
      <p:pic>
        <p:nvPicPr>
          <p:cNvPr id="4" name="Picture 4" descr="C:\Users\potechin\AppData\Local\Microsoft\Windows\Temporary Internet Files\Content.IE5\749NC8AA\z0651_archimede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00200"/>
            <a:ext cx="1660966" cy="224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potechin\AppData\Local\Microsoft\Windows\Temporary Internet Files\Content.IE5\749NC8AA\light-bulb-26148830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4" r="8471" b="7887"/>
          <a:stretch/>
        </p:blipFill>
        <p:spPr bwMode="auto">
          <a:xfrm>
            <a:off x="5288183" y="1552113"/>
            <a:ext cx="1082234" cy="131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609600" y="3962400"/>
            <a:ext cx="7010400" cy="2819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Requires finding a good algorithm and analyzing its performance.</a:t>
            </a:r>
          </a:p>
          <a:p>
            <a:r>
              <a:rPr lang="en-US" sz="3200" dirty="0" smtClean="0"/>
              <a:t>Traditionally requires </a:t>
            </a:r>
            <a:r>
              <a:rPr lang="en-US" sz="3200" dirty="0"/>
              <a:t>great ingenuity (but stay tuned!)</a:t>
            </a:r>
          </a:p>
        </p:txBody>
      </p:sp>
    </p:spTree>
    <p:extLst>
      <p:ext uri="{BB962C8B-B14F-4D97-AF65-F5344CB8AC3E}">
        <p14:creationId xmlns:p14="http://schemas.microsoft.com/office/powerpoint/2010/main" val="223380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Possible Distinguishing Test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199" y="1600199"/>
                <a:ext cx="8534401" cy="4724401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For an average 4-clique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 smtClean="0"/>
                  <a:t> contained within the planted clique, how many 5-cliques is it contained in (in all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 smtClean="0"/>
                  <a:t>)?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Random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 smtClean="0"/>
                  <a:t> under first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−4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16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Planted distribution: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−4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16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This is a significant difference for large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600199"/>
                <a:ext cx="8534401" cy="4724401"/>
              </a:xfrm>
              <a:blipFill rotWithShape="1">
                <a:blip r:embed="rId2"/>
                <a:stretch>
                  <a:fillRect l="-1571" t="-1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6456596" y="2891742"/>
            <a:ext cx="381000" cy="4078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7370996" y="2891742"/>
            <a:ext cx="381000" cy="4078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456596" y="3687501"/>
            <a:ext cx="381000" cy="4078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7370996" y="3687501"/>
            <a:ext cx="381000" cy="4078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>
            <a:stCxn id="4" idx="6"/>
            <a:endCxn id="5" idx="2"/>
          </p:cNvCxnSpPr>
          <p:nvPr/>
        </p:nvCxnSpPr>
        <p:spPr>
          <a:xfrm>
            <a:off x="6837596" y="3095689"/>
            <a:ext cx="533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4" idx="4"/>
            <a:endCxn id="6" idx="0"/>
          </p:cNvCxnSpPr>
          <p:nvPr/>
        </p:nvCxnSpPr>
        <p:spPr>
          <a:xfrm>
            <a:off x="6647096" y="3299636"/>
            <a:ext cx="0" cy="38786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6" idx="6"/>
            <a:endCxn id="7" idx="2"/>
          </p:cNvCxnSpPr>
          <p:nvPr/>
        </p:nvCxnSpPr>
        <p:spPr>
          <a:xfrm>
            <a:off x="6837596" y="3891448"/>
            <a:ext cx="533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4" idx="5"/>
            <a:endCxn id="7" idx="1"/>
          </p:cNvCxnSpPr>
          <p:nvPr/>
        </p:nvCxnSpPr>
        <p:spPr>
          <a:xfrm>
            <a:off x="6781800" y="3239901"/>
            <a:ext cx="644992" cy="50733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5" idx="4"/>
            <a:endCxn id="7" idx="0"/>
          </p:cNvCxnSpPr>
          <p:nvPr/>
        </p:nvCxnSpPr>
        <p:spPr>
          <a:xfrm>
            <a:off x="7561496" y="3299636"/>
            <a:ext cx="0" cy="38786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6" idx="7"/>
            <a:endCxn id="5" idx="3"/>
          </p:cNvCxnSpPr>
          <p:nvPr/>
        </p:nvCxnSpPr>
        <p:spPr>
          <a:xfrm flipV="1">
            <a:off x="6781800" y="3239901"/>
            <a:ext cx="644992" cy="50733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6227996" y="2617268"/>
            <a:ext cx="1752600" cy="1752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895745" y="4267199"/>
            <a:ext cx="417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V</a:t>
            </a:r>
            <a:endParaRPr lang="en-US" sz="3200" dirty="0"/>
          </a:p>
        </p:txBody>
      </p:sp>
      <p:sp>
        <p:nvSpPr>
          <p:cNvPr id="16" name="Oval 15"/>
          <p:cNvSpPr/>
          <p:nvPr/>
        </p:nvSpPr>
        <p:spPr>
          <a:xfrm>
            <a:off x="8211756" y="3299636"/>
            <a:ext cx="381000" cy="4078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63248" y="3599060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</a:t>
            </a:r>
          </a:p>
        </p:txBody>
      </p:sp>
      <p:cxnSp>
        <p:nvCxnSpPr>
          <p:cNvPr id="18" name="Straight Connector 17"/>
          <p:cNvCxnSpPr>
            <a:stCxn id="4" idx="5"/>
            <a:endCxn id="16" idx="2"/>
          </p:cNvCxnSpPr>
          <p:nvPr/>
        </p:nvCxnSpPr>
        <p:spPr>
          <a:xfrm>
            <a:off x="6781800" y="3239901"/>
            <a:ext cx="1429956" cy="26368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5" idx="5"/>
            <a:endCxn id="16" idx="1"/>
          </p:cNvCxnSpPr>
          <p:nvPr/>
        </p:nvCxnSpPr>
        <p:spPr>
          <a:xfrm>
            <a:off x="7696200" y="3239901"/>
            <a:ext cx="571352" cy="11947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7" idx="7"/>
          </p:cNvCxnSpPr>
          <p:nvPr/>
        </p:nvCxnSpPr>
        <p:spPr>
          <a:xfrm flipV="1">
            <a:off x="7696200" y="3599060"/>
            <a:ext cx="515556" cy="14817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6" idx="7"/>
            <a:endCxn id="16" idx="2"/>
          </p:cNvCxnSpPr>
          <p:nvPr/>
        </p:nvCxnSpPr>
        <p:spPr>
          <a:xfrm flipV="1">
            <a:off x="6781800" y="3503583"/>
            <a:ext cx="1429956" cy="24365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05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Attempt 2: [</a:t>
            </a:r>
            <a:r>
              <a:rPr lang="en-US" dirty="0" smtClean="0">
                <a:solidFill>
                  <a:srgbClr val="0070C0"/>
                </a:solidFill>
              </a:rPr>
              <a:t>HKPRS’16</a:t>
            </a:r>
            <a:r>
              <a:rPr lang="en-US" dirty="0" smtClean="0"/>
              <a:t>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199" y="1600199"/>
                <a:ext cx="8534401" cy="4572001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Respond to the test by giving higher value to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</m:acc>
                    <m:r>
                      <a:rPr lang="en-US" b="0" i="1" dirty="0" smtClean="0">
                        <a:latin typeface="Cambria Math"/>
                      </a:rPr>
                      <m:t>[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𝑉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 smtClean="0"/>
                  <a:t> which are contained in more 5-cliques (oversimplification of what we do, but gives the idea)</a:t>
                </a:r>
              </a:p>
              <a:p>
                <a:r>
                  <a:rPr lang="en-US" dirty="0" smtClean="0"/>
                  <a:t>Works for degree 4, but how can this be generalized and extended to higher degrees?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600199"/>
                <a:ext cx="8534401" cy="4572001"/>
              </a:xfrm>
              <a:blipFill rotWithShape="1">
                <a:blip r:embed="rId2"/>
                <a:stretch>
                  <a:fillRect l="-1571" t="-15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205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Pseudo-calibration [</a:t>
            </a:r>
            <a:r>
              <a:rPr lang="en-US" dirty="0" smtClean="0">
                <a:solidFill>
                  <a:srgbClr val="0070C0"/>
                </a:solidFill>
              </a:rPr>
              <a:t>BHKKMP’16</a:t>
            </a:r>
            <a:r>
              <a:rPr lang="en-US" dirty="0" smtClean="0"/>
              <a:t>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47800"/>
                <a:ext cx="8229600" cy="4876800"/>
              </a:xfrm>
            </p:spPr>
            <p:txBody>
              <a:bodyPr/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Pseudo-calibration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dirty="0"/>
                  <a:t> should match the planted </a:t>
                </a:r>
                <a:r>
                  <a:rPr lang="en-US" dirty="0" smtClean="0"/>
                  <a:t>distribution in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expectation</a:t>
                </a:r>
                <a:r>
                  <a:rPr lang="en-US" dirty="0" smtClean="0"/>
                  <a:t> for all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low </a:t>
                </a:r>
                <a:r>
                  <a:rPr lang="en-US" dirty="0">
                    <a:solidFill>
                      <a:srgbClr val="FF0000"/>
                    </a:solidFill>
                  </a:rPr>
                  <a:t>degree </a:t>
                </a:r>
                <a:r>
                  <a:rPr lang="en-US" dirty="0" smtClean="0"/>
                  <a:t>tests.</a:t>
                </a:r>
              </a:p>
              <a:p>
                <a:r>
                  <a:rPr lang="en-US" dirty="0" smtClean="0"/>
                  <a:t>Applies to general planted problems and essentially completely determines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</m:acc>
                    <m:r>
                      <a:rPr lang="en-US" b="0" i="1" dirty="0" smtClean="0">
                        <a:latin typeface="Cambria Math"/>
                      </a:rPr>
                      <m:t>!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47800"/>
                <a:ext cx="8229600" cy="4876800"/>
              </a:xfrm>
              <a:blipFill rotWithShape="1">
                <a:blip r:embed="rId2"/>
                <a:stretch>
                  <a:fillRect l="-1630" t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095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2130427"/>
            <a:ext cx="8991600" cy="289877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Part V: Brief Proof Overview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02487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82365"/>
            <a:ext cx="7886700" cy="762000"/>
          </a:xfrm>
        </p:spPr>
        <p:txBody>
          <a:bodyPr/>
          <a:lstStyle/>
          <a:p>
            <a:pPr algn="ctr"/>
            <a:r>
              <a:rPr lang="en-US" dirty="0" smtClean="0"/>
              <a:t>The </a:t>
            </a:r>
            <a:r>
              <a:rPr lang="en-US" dirty="0"/>
              <a:t>Moment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19112" y="3528880"/>
                <a:ext cx="8105776" cy="3124200"/>
              </a:xfrm>
            </p:spPr>
            <p:txBody>
              <a:bodyPr>
                <a:noAutofit/>
              </a:bodyPr>
              <a:lstStyle/>
              <a:p>
                <a:r>
                  <a:rPr lang="en-US" sz="3200" dirty="0" smtClean="0"/>
                  <a:t>Indexed by monomials of degree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𝑑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𝑝𝑞</m:t>
                        </m:r>
                      </m:sub>
                    </m:sSub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sz="32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/>
                          </a:rPr>
                          <m:t>𝐸</m:t>
                        </m:r>
                      </m:e>
                    </m:acc>
                    <m:r>
                      <a:rPr lang="en-US" sz="3200" b="0" i="1" smtClean="0">
                        <a:latin typeface="Cambria Math"/>
                      </a:rPr>
                      <m:t>[</m:t>
                    </m:r>
                    <m:r>
                      <a:rPr lang="en-US" sz="3200" b="0" i="1" smtClean="0">
                        <a:latin typeface="Cambria Math"/>
                      </a:rPr>
                      <m:t>𝑝𝑞</m:t>
                    </m:r>
                    <m:r>
                      <a:rPr lang="en-US" sz="3200" b="0" i="1" smtClean="0">
                        <a:latin typeface="Cambria Math"/>
                      </a:rPr>
                      <m:t>]</m:t>
                    </m:r>
                  </m:oMath>
                </a14:m>
                <a:endParaRPr lang="en-US" sz="3200" dirty="0" smtClean="0"/>
              </a:p>
              <a:p>
                <a:r>
                  <a:rPr lang="en-US" sz="3200" dirty="0" smtClean="0"/>
                  <a:t>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𝑔</m:t>
                    </m:r>
                  </m:oMath>
                </a14:m>
                <a:r>
                  <a:rPr lang="en-US" sz="3200" dirty="0" smtClean="0"/>
                  <a:t> of degree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  <a:ea typeface="Cambria Math"/>
                      </a:rPr>
                      <m:t>≤</m:t>
                    </m:r>
                    <m:f>
                      <m:fPr>
                        <m:ctrlPr>
                          <a:rPr lang="en-US" sz="32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 smtClean="0"/>
                  <a:t> corresponds to a vector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2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/>
                          </a:rPr>
                          <m:t>𝐸</m:t>
                        </m:r>
                      </m:e>
                    </m:acc>
                    <m:d>
                      <m:dPr>
                        <m:begChr m:val="["/>
                        <m:endChr m:val="]"/>
                        <m:ctrlPr>
                          <a:rPr lang="en-US" sz="3200" b="0" i="1" dirty="0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dirty="0" smtClean="0">
                                <a:latin typeface="Cambria Math"/>
                              </a:rPr>
                              <m:t>𝑔</m:t>
                            </m:r>
                          </m:e>
                          <m:sup>
                            <m:r>
                              <a:rPr lang="en-US" sz="3200" b="0" i="1" dirty="0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3200" b="0" i="1" dirty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sz="3200" b="0" i="1" smtClean="0">
                        <a:latin typeface="Cambria Math"/>
                      </a:rPr>
                      <m:t>𝑀𝑔</m:t>
                    </m:r>
                  </m:oMath>
                </a14:m>
                <a:endParaRPr lang="en-US" sz="3200" dirty="0" smtClean="0"/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∀</m:t>
                    </m:r>
                    <m:r>
                      <a:rPr lang="en-US" sz="3200" b="0" i="1" smtClean="0">
                        <a:latin typeface="Cambria Math"/>
                      </a:rPr>
                      <m:t>𝑔</m:t>
                    </m:r>
                    <m:r>
                      <a:rPr lang="en-US" sz="3200" b="0" i="1" smtClean="0">
                        <a:latin typeface="Cambria Math"/>
                      </a:rPr>
                      <m:t>,</m:t>
                    </m:r>
                    <m:acc>
                      <m:accPr>
                        <m:chr m:val="̃"/>
                        <m:ctrlPr>
                          <a:rPr lang="en-US" sz="32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/>
                          </a:rPr>
                          <m:t>𝐸</m:t>
                        </m:r>
                      </m:e>
                    </m:acc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𝑔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atin typeface="Cambria Math"/>
                      </a:rPr>
                      <m:t>≥0</m:t>
                    </m:r>
                  </m:oMath>
                </a14:m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  <a:ea typeface="Cambria Math"/>
                      </a:rPr>
                      <m:t>⇔</m:t>
                    </m:r>
                  </m:oMath>
                </a14:m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sz="3200" dirty="0" smtClean="0"/>
                  <a:t> is positive semidefinite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9112" y="3528880"/>
                <a:ext cx="8105776" cy="3124200"/>
              </a:xfrm>
              <a:blipFill rotWithShape="1">
                <a:blip r:embed="rId2"/>
                <a:stretch>
                  <a:fillRect l="-1654" t="-391" b="-10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2772641" y="1514645"/>
            <a:ext cx="1672390" cy="167854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01591" y="1145313"/>
                <a:ext cx="24333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1591" y="1145313"/>
                <a:ext cx="243336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27500" r="-3000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05524" y="2487151"/>
                <a:ext cx="24423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𝑝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524" y="2487151"/>
                <a:ext cx="244234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30000" r="-30000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639193" y="2522161"/>
                <a:ext cx="68287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dirty="0" smtClean="0">
                    <a:solidFill>
                      <a:prstClr val="black"/>
                    </a:solidFill>
                  </a:rPr>
                  <a:t>Ẽ[p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smtClean="0">
                        <a:solidFill>
                          <a:prstClr val="black"/>
                        </a:solidFill>
                        <a:latin typeface="Cambria Math"/>
                      </a:rPr>
                      <m:t>q</m:t>
                    </m:r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9193" y="2522161"/>
                <a:ext cx="682879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27679" t="-26667" r="-18750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487168" y="3212069"/>
                <a:ext cx="33772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𝑀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7168" y="3212069"/>
                <a:ext cx="337721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20000" r="-21818"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572000" y="1875830"/>
                <a:ext cx="2971800" cy="9916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prstClr val="black"/>
                    </a:solidFill>
                  </a:rPr>
                  <a:t>p,q are monomials of degree at most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𝑑</m:t>
                        </m:r>
                      </m:num>
                      <m:den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</a:rPr>
                  <a:t>.</a:t>
                </a:r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875830"/>
                <a:ext cx="2971800" cy="991618"/>
              </a:xfrm>
              <a:prstGeom prst="rect">
                <a:avLst/>
              </a:prstGeom>
              <a:blipFill rotWithShape="1">
                <a:blip r:embed="rId7"/>
                <a:stretch>
                  <a:fillRect l="-3074" t="-4938" b="-6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915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Lower Bound Strategy for SoS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2899996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sz="3200" dirty="0" smtClean="0"/>
                  <a:t>Construct </a:t>
                </a:r>
                <a:r>
                  <a:rPr lang="en-US" sz="3200" dirty="0" smtClean="0">
                    <a:solidFill>
                      <a:srgbClr val="0070C0"/>
                    </a:solidFill>
                  </a:rPr>
                  <a:t>pseudo-expectation values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/>
                      </a:rPr>
                      <m:t>Ẽ</m:t>
                    </m:r>
                  </m:oMath>
                </a14:m>
                <a:r>
                  <a:rPr lang="en-US" sz="3200" dirty="0" smtClean="0"/>
                  <a:t> using </a:t>
                </a:r>
                <a:r>
                  <a:rPr lang="en-US" sz="3200" dirty="0" smtClean="0">
                    <a:solidFill>
                      <a:srgbClr val="0070C0"/>
                    </a:solidFill>
                  </a:rPr>
                  <a:t>pseudo-calibration</a:t>
                </a:r>
                <a:r>
                  <a:rPr lang="en-US" sz="3200" dirty="0"/>
                  <a:t>.</a:t>
                </a:r>
                <a:endParaRPr lang="en-US" sz="3200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200" dirty="0" smtClean="0"/>
                  <a:t>Show that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/>
                      </a:rPr>
                      <m:t>Ẽ</m:t>
                    </m:r>
                  </m:oMath>
                </a14:m>
                <a:r>
                  <a:rPr lang="en-US" sz="3200" dirty="0" smtClean="0"/>
                  <a:t> obeys the required equalities and that the corresponding </a:t>
                </a:r>
                <a:r>
                  <a:rPr lang="en-US" sz="3200" dirty="0" smtClean="0">
                    <a:solidFill>
                      <a:srgbClr val="0070C0"/>
                    </a:solidFill>
                  </a:rPr>
                  <a:t>moment matrix</a:t>
                </a: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sz="3200" dirty="0" smtClean="0"/>
                  <a:t> is PSD (positive semidefinite)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2899996"/>
              </a:xfrm>
              <a:blipFill rotWithShape="1">
                <a:blip r:embed="rId2"/>
                <a:stretch>
                  <a:fillRect l="-2009" t="-4622" r="-1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086100" y="5342971"/>
            <a:ext cx="46482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86100" y="5342971"/>
            <a:ext cx="1531716" cy="685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NO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10200" y="5342971"/>
            <a:ext cx="2324100" cy="685800"/>
          </a:xfrm>
          <a:prstGeom prst="rect">
            <a:avLst/>
          </a:prstGeom>
          <a:solidFill>
            <a:srgbClr val="07FF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YES</a:t>
            </a:r>
            <a:endParaRPr lang="en-US" sz="2400" dirty="0">
              <a:solidFill>
                <a:prstClr val="black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617816" y="5038171"/>
            <a:ext cx="0" cy="1447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364611" y="6082746"/>
                <a:ext cx="221365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∃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</a:rPr>
                  <a:t> degree d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SOS proof of infeasibility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4611" y="6082746"/>
                <a:ext cx="2213659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2479" t="-4717" r="-2204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55416" y="5455038"/>
            <a:ext cx="1908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Degree d SoS: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17816" y="5342971"/>
            <a:ext cx="800100" cy="6858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NO</a:t>
            </a:r>
            <a:endParaRPr lang="en-US" sz="2400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982177" y="6082746"/>
                <a:ext cx="221365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∃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</a:rPr>
                  <a:t> degree d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pseudo-expectation values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2177" y="6082746"/>
                <a:ext cx="2213659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2204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/>
          <p:cNvSpPr/>
          <p:nvPr/>
        </p:nvSpPr>
        <p:spPr>
          <a:xfrm>
            <a:off x="4617816" y="5390717"/>
            <a:ext cx="2286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017865" y="4725621"/>
                <a:ext cx="1351717" cy="374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prstClr val="black"/>
                    </a:solidFill>
                  </a:rPr>
                  <a:t>Construct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prstClr val="black"/>
                    </a:solidFill>
                  </a:rPr>
                  <a:t> 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7865" y="4725621"/>
                <a:ext cx="1351717" cy="374270"/>
              </a:xfrm>
              <a:prstGeom prst="rect">
                <a:avLst/>
              </a:prstGeom>
              <a:blipFill rotWithShape="1">
                <a:blip r:embed="rId5"/>
                <a:stretch>
                  <a:fillRect l="-3604" t="-6452" r="-12613"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>
            <a:stCxn id="14" idx="2"/>
            <a:endCxn id="13" idx="7"/>
          </p:cNvCxnSpPr>
          <p:nvPr/>
        </p:nvCxnSpPr>
        <p:spPr>
          <a:xfrm flipH="1">
            <a:off x="4812938" y="5099891"/>
            <a:ext cx="880786" cy="324304"/>
          </a:xfrm>
          <a:prstGeom prst="straightConnector1">
            <a:avLst/>
          </a:prstGeom>
          <a:ln w="25400">
            <a:solidFill>
              <a:srgbClr val="FFC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383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Lower Bound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2"/>
                <a:ext cx="8458200" cy="4952998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>
                    <a:latin typeface="Cambria Math"/>
                  </a:rPr>
                  <a:t>Want to show that the moment matrix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sz="2800" dirty="0" smtClean="0">
                    <a:latin typeface="Cambria Math"/>
                  </a:rPr>
                  <a:t> is PSD (positive semi-definite) with high probability.</a:t>
                </a:r>
              </a:p>
              <a:p>
                <a:r>
                  <a:rPr lang="en-US" sz="2800" dirty="0" smtClean="0">
                    <a:latin typeface="Cambria Math"/>
                  </a:rPr>
                  <a:t>One method: Write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𝑀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𝑀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r>
                      <a:rPr lang="en-US" sz="2800" b="0" i="1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sz="2800" dirty="0" smtClean="0">
                    <a:latin typeface="Cambria Math"/>
                  </a:rPr>
                  <a:t>, show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𝑀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≽</m:t>
                    </m:r>
                    <m:r>
                      <a:rPr lang="en-US" sz="2800" b="0" i="1" smtClean="0">
                        <a:latin typeface="Cambria Math"/>
                      </a:rPr>
                      <m:t>𝑐𝐼𝑑</m:t>
                    </m:r>
                  </m:oMath>
                </a14:m>
                <a:r>
                  <a:rPr lang="en-US" sz="2800" dirty="0" smtClean="0">
                    <a:latin typeface="Cambria Math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𝑅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≤</m:t>
                    </m:r>
                    <m:r>
                      <a:rPr lang="en-US" sz="2800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sz="2800" dirty="0" smtClean="0">
                    <a:latin typeface="Cambria Math"/>
                  </a:rPr>
                  <a:t> with high probability.</a:t>
                </a:r>
              </a:p>
              <a:p>
                <a:r>
                  <a:rPr lang="en-US" sz="2800" dirty="0" smtClean="0">
                    <a:latin typeface="Cambria Math"/>
                  </a:rPr>
                  <a:t>Difficulty: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sz="2800" dirty="0" smtClean="0">
                    <a:latin typeface="Cambria Math"/>
                  </a:rPr>
                  <a:t> has random,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Cambria Math"/>
                  </a:rPr>
                  <a:t>dependent</a:t>
                </a:r>
                <a:r>
                  <a:rPr lang="en-US" sz="2800" dirty="0" smtClean="0">
                    <a:latin typeface="Cambria Math"/>
                  </a:rPr>
                  <a:t> entries.</a:t>
                </a:r>
              </a:p>
              <a:p>
                <a:r>
                  <a:rPr lang="en-US" sz="2800" dirty="0" smtClean="0">
                    <a:latin typeface="Cambria Math"/>
                  </a:rPr>
                  <a:t>Technical part of [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MPW’15</a:t>
                </a:r>
                <a:r>
                  <a:rPr lang="en-US" sz="2800" dirty="0" smtClean="0"/>
                  <a:t>]: Analyzing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𝑅</m:t>
                    </m:r>
                  </m:oMath>
                </a14:m>
                <a:endParaRPr lang="en-US" sz="2800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2"/>
                <a:ext cx="8458200" cy="4952998"/>
              </a:xfrm>
              <a:blipFill rotWithShape="1">
                <a:blip r:embed="rId2"/>
                <a:stretch>
                  <a:fillRect l="-1225" t="-1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87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Better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 smtClean="0"/>
                  <a:t>, Better Analysis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𝑀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2"/>
                <a:ext cx="8610600" cy="4952998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/>
                  <a:t>[</a:t>
                </a:r>
                <a:r>
                  <a:rPr lang="en-US" sz="2800" dirty="0">
                    <a:solidFill>
                      <a:srgbClr val="0070C0"/>
                    </a:solidFill>
                  </a:rPr>
                  <a:t>DM’15</a:t>
                </a:r>
                <a:r>
                  <a:rPr lang="en-US" sz="2800" dirty="0" smtClean="0"/>
                  <a:t>]: More sophisticated analysis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sz="2800" dirty="0" smtClean="0"/>
                  <a:t> (with Schur complements)</a:t>
                </a:r>
              </a:p>
              <a:p>
                <a:r>
                  <a:rPr lang="en-US" sz="2800" dirty="0" smtClean="0"/>
                  <a:t>[</a:t>
                </a:r>
                <a:r>
                  <a:rPr lang="en-US" sz="2800" dirty="0">
                    <a:solidFill>
                      <a:srgbClr val="0070C0"/>
                    </a:solidFill>
                  </a:rPr>
                  <a:t>HKPRS’16</a:t>
                </a:r>
                <a:r>
                  <a:rPr lang="en-US" sz="2800" dirty="0" smtClean="0"/>
                  <a:t>]: Chose a better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sz="2800" dirty="0" smtClean="0"/>
                  <a:t> (passes the 5-clique test)</a:t>
                </a:r>
              </a:p>
              <a:p>
                <a:r>
                  <a:rPr lang="en-US" sz="2800" dirty="0"/>
                  <a:t>[</a:t>
                </a:r>
                <a:r>
                  <a:rPr lang="en-US" sz="2800" dirty="0">
                    <a:solidFill>
                      <a:srgbClr val="0070C0"/>
                    </a:solidFill>
                  </a:rPr>
                  <a:t>BHKKMP’16</a:t>
                </a:r>
                <a:r>
                  <a:rPr lang="en-US" sz="2800" dirty="0" smtClean="0"/>
                  <a:t>]:</a:t>
                </a:r>
              </a:p>
              <a:p>
                <a:pPr lvl="1"/>
                <a:r>
                  <a:rPr lang="en-US" dirty="0" smtClean="0"/>
                  <a:t>Found the proper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 smtClean="0"/>
                  <a:t> to use with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pseudo-calibration</a:t>
                </a:r>
              </a:p>
              <a:p>
                <a:pPr lvl="1"/>
                <a:r>
                  <a:rPr lang="en-US" dirty="0" smtClean="0"/>
                  <a:t>Carefully found a PSD approximation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𝑀</m:t>
                    </m:r>
                    <m:r>
                      <a:rPr lang="en-US" b="0" i="1" smtClean="0">
                        <a:latin typeface="Cambria Math"/>
                      </a:rPr>
                      <m:t>≈</m:t>
                    </m:r>
                    <m:r>
                      <a:rPr lang="en-US" i="1">
                        <a:latin typeface="Cambria Math"/>
                      </a:rPr>
                      <m:t>𝐿𝑄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𝑄</m:t>
                    </m:r>
                    <m:r>
                      <a:rPr lang="en-US" b="0" i="1" smtClean="0">
                        <a:latin typeface="Cambria Math"/>
                      </a:rPr>
                      <m:t>≽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1−</m:t>
                        </m:r>
                        <m:r>
                          <a:rPr lang="en-US" b="0" i="1" smtClean="0">
                            <a:latin typeface="Cambria Math"/>
                          </a:rPr>
                          <m:t>𝜖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𝐼𝑑</m:t>
                    </m:r>
                  </m:oMath>
                </a14:m>
                <a:r>
                  <a:rPr lang="en-US" dirty="0" smtClean="0"/>
                  <a:t> with high probability.</a:t>
                </a:r>
              </a:p>
              <a:p>
                <a:pPr lvl="1"/>
                <a:r>
                  <a:rPr lang="en-US" dirty="0" smtClean="0"/>
                  <a:t>Carefully analyzed the error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𝑀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𝐿𝑄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2"/>
                <a:ext cx="8610600" cy="4952998"/>
              </a:xfrm>
              <a:blipFill rotWithShape="1">
                <a:blip r:embed="rId3"/>
                <a:stretch>
                  <a:fillRect l="-1203" t="-1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626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Matrices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2"/>
                <a:ext cx="8458200" cy="274319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800" dirty="0" smtClean="0">
                    <a:latin typeface="Cambria Math"/>
                  </a:rPr>
                  <a:t>Graph matrices: entries are random but not independent, dependence 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 smtClean="0">
                    <a:latin typeface="Cambria Math"/>
                  </a:rPr>
                  <a:t> is described by a small graph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𝐻</m:t>
                    </m:r>
                  </m:oMath>
                </a14:m>
                <a:r>
                  <a:rPr lang="en-US" sz="2800" dirty="0" smtClean="0">
                    <a:latin typeface="Cambria Math"/>
                  </a:rPr>
                  <a:t>.</a:t>
                </a:r>
              </a:p>
              <a:p>
                <a:r>
                  <a:rPr lang="en-US" sz="2800" dirty="0" smtClean="0">
                    <a:latin typeface="Cambria Math"/>
                  </a:rPr>
                  <a:t>Appear naturally in analyzing SoS, may be of independent interest</a:t>
                </a:r>
              </a:p>
              <a:p>
                <a:r>
                  <a:rPr lang="en-US" sz="2800" dirty="0" smtClean="0">
                    <a:latin typeface="Cambria Math"/>
                  </a:rPr>
                  <a:t>[</a:t>
                </a:r>
                <a:r>
                  <a:rPr lang="en-US" sz="2800" dirty="0" smtClean="0">
                    <a:solidFill>
                      <a:srgbClr val="0070C0"/>
                    </a:solidFill>
                    <a:latin typeface="Cambria Math"/>
                  </a:rPr>
                  <a:t>MP’16</a:t>
                </a:r>
                <a:r>
                  <a:rPr lang="en-US" sz="2800" dirty="0" smtClean="0">
                    <a:latin typeface="Cambria Math"/>
                  </a:rPr>
                  <a:t>]: Rough norm bounds on all graph matrices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2"/>
                <a:ext cx="8458200" cy="2743198"/>
              </a:xfrm>
              <a:blipFill rotWithShape="1">
                <a:blip r:embed="rId2"/>
                <a:stretch>
                  <a:fillRect l="-1225" t="-3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009900" y="4419600"/>
            <a:ext cx="914400" cy="190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200400" y="4648200"/>
            <a:ext cx="533400" cy="533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200400" y="5562600"/>
            <a:ext cx="533400" cy="533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381500" y="4648200"/>
            <a:ext cx="533400" cy="533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372100" y="4419600"/>
            <a:ext cx="914400" cy="190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562600" y="4648200"/>
            <a:ext cx="533400" cy="533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5562600" y="5562600"/>
            <a:ext cx="533400" cy="533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>
            <a:stCxn id="5" idx="6"/>
            <a:endCxn id="7" idx="2"/>
          </p:cNvCxnSpPr>
          <p:nvPr/>
        </p:nvCxnSpPr>
        <p:spPr>
          <a:xfrm>
            <a:off x="3733800" y="4914900"/>
            <a:ext cx="6477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6" idx="7"/>
            <a:endCxn id="7" idx="3"/>
          </p:cNvCxnSpPr>
          <p:nvPr/>
        </p:nvCxnSpPr>
        <p:spPr>
          <a:xfrm flipV="1">
            <a:off x="3655685" y="5103485"/>
            <a:ext cx="803930" cy="53723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7" idx="6"/>
            <a:endCxn id="9" idx="2"/>
          </p:cNvCxnSpPr>
          <p:nvPr/>
        </p:nvCxnSpPr>
        <p:spPr>
          <a:xfrm>
            <a:off x="4914900" y="4914900"/>
            <a:ext cx="6477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7" idx="5"/>
            <a:endCxn id="10" idx="1"/>
          </p:cNvCxnSpPr>
          <p:nvPr/>
        </p:nvCxnSpPr>
        <p:spPr>
          <a:xfrm>
            <a:off x="4836785" y="5103485"/>
            <a:ext cx="803930" cy="53723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243321" y="6273225"/>
            <a:ext cx="4475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U</a:t>
            </a:r>
            <a:endParaRPr lang="en-US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5605521" y="6264417"/>
            <a:ext cx="417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V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427627" y="6266930"/>
            <a:ext cx="441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118418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33500" y="3505200"/>
            <a:ext cx="914400" cy="2590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943600" y="3505200"/>
            <a:ext cx="914400" cy="2590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634923" y="3864903"/>
            <a:ext cx="914400" cy="190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664641" y="3864903"/>
            <a:ext cx="914400" cy="190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Decomposition of Graph Matrices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175259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mbria Math"/>
              </a:rPr>
              <a:t>Graph matrices can be approximately decomposed based on their leftmost and rightmost </a:t>
            </a:r>
            <a:r>
              <a:rPr lang="en-US" dirty="0" smtClean="0">
                <a:solidFill>
                  <a:srgbClr val="FF0000"/>
                </a:solidFill>
                <a:latin typeface="Cambria Math"/>
              </a:rPr>
              <a:t>minimal vertex separators</a:t>
            </a:r>
            <a:r>
              <a:rPr lang="en-US" dirty="0" smtClean="0">
                <a:latin typeface="Cambria Math"/>
              </a:rPr>
              <a:t>.</a:t>
            </a:r>
            <a:endParaRPr lang="en-US" dirty="0" smtClean="0">
              <a:solidFill>
                <a:srgbClr val="FF0000"/>
              </a:solidFill>
              <a:latin typeface="Cambria Math"/>
            </a:endParaRPr>
          </a:p>
        </p:txBody>
      </p:sp>
      <p:sp>
        <p:nvSpPr>
          <p:cNvPr id="5" name="Oval 4"/>
          <p:cNvSpPr/>
          <p:nvPr/>
        </p:nvSpPr>
        <p:spPr>
          <a:xfrm>
            <a:off x="1524000" y="4484225"/>
            <a:ext cx="533400" cy="5334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524000" y="5334000"/>
            <a:ext cx="533400" cy="5334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832908" y="5007903"/>
            <a:ext cx="533400" cy="5334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>
            <a:stCxn id="5" idx="6"/>
            <a:endCxn id="31" idx="2"/>
          </p:cNvCxnSpPr>
          <p:nvPr/>
        </p:nvCxnSpPr>
        <p:spPr>
          <a:xfrm flipV="1">
            <a:off x="2057400" y="4360203"/>
            <a:ext cx="797741" cy="390722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6" idx="6"/>
            <a:endCxn id="32" idx="2"/>
          </p:cNvCxnSpPr>
          <p:nvPr/>
        </p:nvCxnSpPr>
        <p:spPr>
          <a:xfrm flipV="1">
            <a:off x="2057400" y="5274603"/>
            <a:ext cx="797741" cy="326097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31" idx="2"/>
            <a:endCxn id="20" idx="6"/>
          </p:cNvCxnSpPr>
          <p:nvPr/>
        </p:nvCxnSpPr>
        <p:spPr>
          <a:xfrm flipH="1" flipV="1">
            <a:off x="2057400" y="3924300"/>
            <a:ext cx="797741" cy="435903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566921" y="6044625"/>
            <a:ext cx="4475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U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6192249" y="6044624"/>
            <a:ext cx="417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V</a:t>
            </a:r>
          </a:p>
        </p:txBody>
      </p:sp>
      <p:sp>
        <p:nvSpPr>
          <p:cNvPr id="20" name="Oval 19"/>
          <p:cNvSpPr/>
          <p:nvPr/>
        </p:nvSpPr>
        <p:spPr>
          <a:xfrm>
            <a:off x="1524000" y="3657600"/>
            <a:ext cx="533400" cy="5334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6134100" y="4484225"/>
            <a:ext cx="533400" cy="533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6134100" y="5334000"/>
            <a:ext cx="533400" cy="533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6134100" y="3657600"/>
            <a:ext cx="533400" cy="533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2855141" y="4093503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2855141" y="5007903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3832908" y="4093503"/>
            <a:ext cx="533400" cy="5334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4825423" y="4093503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4825423" y="5007903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7" name="Straight Connector 36"/>
          <p:cNvCxnSpPr>
            <a:stCxn id="31" idx="6"/>
            <a:endCxn id="33" idx="2"/>
          </p:cNvCxnSpPr>
          <p:nvPr/>
        </p:nvCxnSpPr>
        <p:spPr>
          <a:xfrm>
            <a:off x="3388541" y="4360203"/>
            <a:ext cx="44436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32" idx="7"/>
            <a:endCxn id="33" idx="3"/>
          </p:cNvCxnSpPr>
          <p:nvPr/>
        </p:nvCxnSpPr>
        <p:spPr>
          <a:xfrm flipV="1">
            <a:off x="3310426" y="4548788"/>
            <a:ext cx="600597" cy="53723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33" idx="6"/>
            <a:endCxn id="35" idx="2"/>
          </p:cNvCxnSpPr>
          <p:nvPr/>
        </p:nvCxnSpPr>
        <p:spPr>
          <a:xfrm>
            <a:off x="4366308" y="4360203"/>
            <a:ext cx="45911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3" idx="5"/>
            <a:endCxn id="36" idx="1"/>
          </p:cNvCxnSpPr>
          <p:nvPr/>
        </p:nvCxnSpPr>
        <p:spPr>
          <a:xfrm>
            <a:off x="4288193" y="4548788"/>
            <a:ext cx="615345" cy="53723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898062" y="5718528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</a:t>
            </a:r>
            <a:endParaRPr lang="en-US" sz="3200" dirty="0"/>
          </a:p>
        </p:txBody>
      </p:sp>
      <p:sp>
        <p:nvSpPr>
          <p:cNvPr id="42" name="TextBox 41"/>
          <p:cNvSpPr txBox="1"/>
          <p:nvPr/>
        </p:nvSpPr>
        <p:spPr>
          <a:xfrm>
            <a:off x="4868344" y="5709720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</a:t>
            </a:r>
            <a:endParaRPr lang="en-US" sz="3200" dirty="0"/>
          </a:p>
        </p:txBody>
      </p:sp>
      <p:sp>
        <p:nvSpPr>
          <p:cNvPr id="43" name="TextBox 42"/>
          <p:cNvSpPr txBox="1"/>
          <p:nvPr/>
        </p:nvSpPr>
        <p:spPr>
          <a:xfrm>
            <a:off x="3879035" y="6044625"/>
            <a:ext cx="441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H</a:t>
            </a:r>
          </a:p>
        </p:txBody>
      </p:sp>
      <p:cxnSp>
        <p:nvCxnSpPr>
          <p:cNvPr id="69" name="Straight Connector 68"/>
          <p:cNvCxnSpPr>
            <a:stCxn id="5" idx="6"/>
            <a:endCxn id="32" idx="2"/>
          </p:cNvCxnSpPr>
          <p:nvPr/>
        </p:nvCxnSpPr>
        <p:spPr>
          <a:xfrm>
            <a:off x="2057400" y="4750925"/>
            <a:ext cx="797741" cy="52367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35" idx="6"/>
            <a:endCxn id="29" idx="2"/>
          </p:cNvCxnSpPr>
          <p:nvPr/>
        </p:nvCxnSpPr>
        <p:spPr>
          <a:xfrm flipV="1">
            <a:off x="5358823" y="3924300"/>
            <a:ext cx="775277" cy="43590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35" idx="6"/>
            <a:endCxn id="27" idx="2"/>
          </p:cNvCxnSpPr>
          <p:nvPr/>
        </p:nvCxnSpPr>
        <p:spPr>
          <a:xfrm>
            <a:off x="5358823" y="4360203"/>
            <a:ext cx="775277" cy="39072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endCxn id="28" idx="2"/>
          </p:cNvCxnSpPr>
          <p:nvPr/>
        </p:nvCxnSpPr>
        <p:spPr>
          <a:xfrm>
            <a:off x="5358823" y="5274603"/>
            <a:ext cx="775277" cy="32609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V="1">
            <a:off x="5358823" y="3924300"/>
            <a:ext cx="775277" cy="135030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31" idx="5"/>
            <a:endCxn id="7" idx="1"/>
          </p:cNvCxnSpPr>
          <p:nvPr/>
        </p:nvCxnSpPr>
        <p:spPr>
          <a:xfrm>
            <a:off x="3310426" y="4548788"/>
            <a:ext cx="600597" cy="53723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7" idx="6"/>
            <a:endCxn id="36" idx="2"/>
          </p:cNvCxnSpPr>
          <p:nvPr/>
        </p:nvCxnSpPr>
        <p:spPr>
          <a:xfrm>
            <a:off x="4366308" y="5274603"/>
            <a:ext cx="45911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endCxn id="27" idx="2"/>
          </p:cNvCxnSpPr>
          <p:nvPr/>
        </p:nvCxnSpPr>
        <p:spPr>
          <a:xfrm flipV="1">
            <a:off x="5358823" y="4750925"/>
            <a:ext cx="775277" cy="52367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ctangle 108"/>
          <p:cNvSpPr/>
          <p:nvPr/>
        </p:nvSpPr>
        <p:spPr>
          <a:xfrm>
            <a:off x="2855141" y="4093503"/>
            <a:ext cx="266700" cy="533400"/>
          </a:xfrm>
          <a:custGeom>
            <a:avLst/>
            <a:gdLst/>
            <a:ahLst/>
            <a:cxnLst/>
            <a:rect l="l" t="t" r="r" b="b"/>
            <a:pathLst>
              <a:path w="266700" h="533400">
                <a:moveTo>
                  <a:pt x="266700" y="0"/>
                </a:moveTo>
                <a:lnTo>
                  <a:pt x="266700" y="533400"/>
                </a:lnTo>
                <a:cubicBezTo>
                  <a:pt x="119406" y="533400"/>
                  <a:pt x="0" y="413994"/>
                  <a:pt x="0" y="266700"/>
                </a:cubicBezTo>
                <a:cubicBezTo>
                  <a:pt x="0" y="119406"/>
                  <a:pt x="119406" y="0"/>
                  <a:pt x="266700" y="0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Rectangle 108"/>
          <p:cNvSpPr/>
          <p:nvPr/>
        </p:nvSpPr>
        <p:spPr>
          <a:xfrm>
            <a:off x="2855141" y="5012764"/>
            <a:ext cx="266700" cy="533400"/>
          </a:xfrm>
          <a:custGeom>
            <a:avLst/>
            <a:gdLst/>
            <a:ahLst/>
            <a:cxnLst/>
            <a:rect l="l" t="t" r="r" b="b"/>
            <a:pathLst>
              <a:path w="266700" h="533400">
                <a:moveTo>
                  <a:pt x="266700" y="0"/>
                </a:moveTo>
                <a:lnTo>
                  <a:pt x="266700" y="533400"/>
                </a:lnTo>
                <a:cubicBezTo>
                  <a:pt x="119406" y="533400"/>
                  <a:pt x="0" y="413994"/>
                  <a:pt x="0" y="266700"/>
                </a:cubicBezTo>
                <a:cubicBezTo>
                  <a:pt x="0" y="119406"/>
                  <a:pt x="119406" y="0"/>
                  <a:pt x="266700" y="0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Rectangle 108"/>
          <p:cNvSpPr/>
          <p:nvPr/>
        </p:nvSpPr>
        <p:spPr>
          <a:xfrm>
            <a:off x="4825423" y="4093503"/>
            <a:ext cx="266700" cy="533400"/>
          </a:xfrm>
          <a:custGeom>
            <a:avLst/>
            <a:gdLst/>
            <a:ahLst/>
            <a:cxnLst/>
            <a:rect l="l" t="t" r="r" b="b"/>
            <a:pathLst>
              <a:path w="266700" h="533400">
                <a:moveTo>
                  <a:pt x="266700" y="0"/>
                </a:moveTo>
                <a:lnTo>
                  <a:pt x="266700" y="533400"/>
                </a:lnTo>
                <a:cubicBezTo>
                  <a:pt x="119406" y="533400"/>
                  <a:pt x="0" y="413994"/>
                  <a:pt x="0" y="266700"/>
                </a:cubicBezTo>
                <a:cubicBezTo>
                  <a:pt x="0" y="119406"/>
                  <a:pt x="119406" y="0"/>
                  <a:pt x="266700" y="0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Rectangle 108"/>
          <p:cNvSpPr/>
          <p:nvPr/>
        </p:nvSpPr>
        <p:spPr>
          <a:xfrm>
            <a:off x="4825423" y="5007903"/>
            <a:ext cx="266700" cy="533400"/>
          </a:xfrm>
          <a:custGeom>
            <a:avLst/>
            <a:gdLst/>
            <a:ahLst/>
            <a:cxnLst/>
            <a:rect l="l" t="t" r="r" b="b"/>
            <a:pathLst>
              <a:path w="266700" h="533400">
                <a:moveTo>
                  <a:pt x="266700" y="0"/>
                </a:moveTo>
                <a:lnTo>
                  <a:pt x="266700" y="533400"/>
                </a:lnTo>
                <a:cubicBezTo>
                  <a:pt x="119406" y="533400"/>
                  <a:pt x="0" y="413994"/>
                  <a:pt x="0" y="266700"/>
                </a:cubicBezTo>
                <a:cubicBezTo>
                  <a:pt x="0" y="119406"/>
                  <a:pt x="119406" y="0"/>
                  <a:pt x="266700" y="0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Rectangle 110"/>
          <p:cNvSpPr/>
          <p:nvPr/>
        </p:nvSpPr>
        <p:spPr>
          <a:xfrm>
            <a:off x="5092123" y="4093503"/>
            <a:ext cx="266700" cy="533400"/>
          </a:xfrm>
          <a:custGeom>
            <a:avLst/>
            <a:gdLst/>
            <a:ahLst/>
            <a:cxnLst/>
            <a:rect l="l" t="t" r="r" b="b"/>
            <a:pathLst>
              <a:path w="266700" h="533400">
                <a:moveTo>
                  <a:pt x="0" y="0"/>
                </a:moveTo>
                <a:cubicBezTo>
                  <a:pt x="147294" y="0"/>
                  <a:pt x="266700" y="119406"/>
                  <a:pt x="266700" y="266700"/>
                </a:cubicBezTo>
                <a:cubicBezTo>
                  <a:pt x="266700" y="413994"/>
                  <a:pt x="147294" y="533400"/>
                  <a:pt x="0" y="533400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Rectangle 110"/>
          <p:cNvSpPr/>
          <p:nvPr/>
        </p:nvSpPr>
        <p:spPr>
          <a:xfrm>
            <a:off x="5092123" y="5007903"/>
            <a:ext cx="266700" cy="533400"/>
          </a:xfrm>
          <a:custGeom>
            <a:avLst/>
            <a:gdLst/>
            <a:ahLst/>
            <a:cxnLst/>
            <a:rect l="l" t="t" r="r" b="b"/>
            <a:pathLst>
              <a:path w="266700" h="533400">
                <a:moveTo>
                  <a:pt x="0" y="0"/>
                </a:moveTo>
                <a:cubicBezTo>
                  <a:pt x="147294" y="0"/>
                  <a:pt x="266700" y="119406"/>
                  <a:pt x="266700" y="266700"/>
                </a:cubicBezTo>
                <a:cubicBezTo>
                  <a:pt x="266700" y="413994"/>
                  <a:pt x="147294" y="533400"/>
                  <a:pt x="0" y="533400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Rectangle 110"/>
          <p:cNvSpPr/>
          <p:nvPr/>
        </p:nvSpPr>
        <p:spPr>
          <a:xfrm>
            <a:off x="3121841" y="4093503"/>
            <a:ext cx="266700" cy="533400"/>
          </a:xfrm>
          <a:custGeom>
            <a:avLst/>
            <a:gdLst/>
            <a:ahLst/>
            <a:cxnLst/>
            <a:rect l="l" t="t" r="r" b="b"/>
            <a:pathLst>
              <a:path w="266700" h="533400">
                <a:moveTo>
                  <a:pt x="0" y="0"/>
                </a:moveTo>
                <a:cubicBezTo>
                  <a:pt x="147294" y="0"/>
                  <a:pt x="266700" y="119406"/>
                  <a:pt x="266700" y="266700"/>
                </a:cubicBezTo>
                <a:cubicBezTo>
                  <a:pt x="266700" y="413994"/>
                  <a:pt x="147294" y="533400"/>
                  <a:pt x="0" y="533400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Rectangle 110"/>
          <p:cNvSpPr/>
          <p:nvPr/>
        </p:nvSpPr>
        <p:spPr>
          <a:xfrm>
            <a:off x="3121841" y="5007903"/>
            <a:ext cx="266700" cy="533400"/>
          </a:xfrm>
          <a:custGeom>
            <a:avLst/>
            <a:gdLst/>
            <a:ahLst/>
            <a:cxnLst/>
            <a:rect l="l" t="t" r="r" b="b"/>
            <a:pathLst>
              <a:path w="266700" h="533400">
                <a:moveTo>
                  <a:pt x="0" y="0"/>
                </a:moveTo>
                <a:cubicBezTo>
                  <a:pt x="147294" y="0"/>
                  <a:pt x="266700" y="119406"/>
                  <a:pt x="266700" y="266700"/>
                </a:cubicBezTo>
                <a:cubicBezTo>
                  <a:pt x="266700" y="413994"/>
                  <a:pt x="147294" y="533400"/>
                  <a:pt x="0" y="533400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19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ular Callout 10"/>
          <p:cNvSpPr/>
          <p:nvPr/>
        </p:nvSpPr>
        <p:spPr>
          <a:xfrm>
            <a:off x="3657600" y="1752599"/>
            <a:ext cx="3429000" cy="1295401"/>
          </a:xfrm>
          <a:prstGeom prst="wedgeRoundRectCallout">
            <a:avLst>
              <a:gd name="adj1" fmla="val -60879"/>
              <a:gd name="adj2" fmla="val 3132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is impossible!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65126"/>
            <a:ext cx="8305800" cy="1325563"/>
          </a:xfrm>
        </p:spPr>
        <p:txBody>
          <a:bodyPr/>
          <a:lstStyle/>
          <a:p>
            <a:pPr algn="ctr"/>
            <a:r>
              <a:rPr lang="en-US" dirty="0" smtClean="0"/>
              <a:t>Lower Bounds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581400"/>
            <a:ext cx="8305800" cy="3200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Requires proving impossibility </a:t>
            </a:r>
          </a:p>
          <a:p>
            <a:r>
              <a:rPr lang="en-US" sz="3200" dirty="0" smtClean="0"/>
              <a:t>Notoriously hard to prove lower bounds on all algorithms (e.g. P versus NP)</a:t>
            </a:r>
          </a:p>
          <a:p>
            <a:r>
              <a:rPr lang="en-US" sz="3200" dirty="0" smtClean="0"/>
              <a:t>If we can’t yet prove lower bounds on all algorithms, what can we do?</a:t>
            </a:r>
          </a:p>
        </p:txBody>
      </p:sp>
      <p:sp>
        <p:nvSpPr>
          <p:cNvPr id="5" name="Oval 4"/>
          <p:cNvSpPr/>
          <p:nvPr/>
        </p:nvSpPr>
        <p:spPr>
          <a:xfrm>
            <a:off x="4227742" y="1905000"/>
            <a:ext cx="649057" cy="6490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Arrow Connector 6"/>
          <p:cNvCxnSpPr>
            <a:stCxn id="5" idx="6"/>
            <a:endCxn id="8" idx="1"/>
          </p:cNvCxnSpPr>
          <p:nvPr/>
        </p:nvCxnSpPr>
        <p:spPr>
          <a:xfrm>
            <a:off x="4876799" y="2229529"/>
            <a:ext cx="829806" cy="1243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706605" y="1959989"/>
            <a:ext cx="541566" cy="5415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529434"/>
            <a:ext cx="1600200" cy="194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45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458200" cy="3886198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ambria Math"/>
              </a:rPr>
              <a:t>The sum of squares hierarchy is broadly applicable, effective, and in some sense, simple</a:t>
            </a:r>
          </a:p>
          <a:p>
            <a:r>
              <a:rPr lang="en-US" sz="2800" dirty="0" smtClean="0">
                <a:latin typeface="Cambria Math"/>
              </a:rPr>
              <a:t>Conjectured to be optimal for many problems. If so, for these problems, no longer need ingenuity in coming up with algorithms!</a:t>
            </a:r>
          </a:p>
          <a:p>
            <a:r>
              <a:rPr lang="en-US" sz="2800" dirty="0" smtClean="0">
                <a:latin typeface="Cambria Math"/>
              </a:rPr>
              <a:t>However, performance of SoS is only partially understood</a:t>
            </a:r>
          </a:p>
          <a:p>
            <a:r>
              <a:rPr lang="en-US" sz="2800" dirty="0" smtClean="0">
                <a:latin typeface="Cambria Math"/>
              </a:rPr>
              <a:t>Still need ingenuity in analyzing SoS!</a:t>
            </a:r>
          </a:p>
        </p:txBody>
      </p:sp>
      <p:pic>
        <p:nvPicPr>
          <p:cNvPr id="7" name="Picture 4" descr="C:\Users\potechin\AppData\Local\Microsoft\Windows\Temporary Internet Files\Content.IE5\749NC8AA\z0651_archimede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425" y="5573619"/>
            <a:ext cx="849775" cy="114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loud Callout 7"/>
          <p:cNvSpPr/>
          <p:nvPr/>
        </p:nvSpPr>
        <p:spPr>
          <a:xfrm>
            <a:off x="4410249" y="5486400"/>
            <a:ext cx="1104900" cy="855406"/>
          </a:xfrm>
          <a:prstGeom prst="cloudCallout">
            <a:avLst>
              <a:gd name="adj1" fmla="val -82247"/>
              <a:gd name="adj2" fmla="val 1313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2" descr="C:\Users\potechin\AppData\Local\Microsoft\Windows\Temporary Internet Files\Content.IE5\749NC8AA\light-bulb-26148830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4" r="8471" b="7887"/>
          <a:stretch/>
        </p:blipFill>
        <p:spPr bwMode="auto">
          <a:xfrm>
            <a:off x="4709596" y="5611676"/>
            <a:ext cx="506206" cy="61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42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Summary of Results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2"/>
                <a:ext cx="8534400" cy="5181598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>
                    <a:latin typeface="Cambria Math"/>
                  </a:rPr>
                  <a:t>Developed a general method, </a:t>
                </a:r>
                <a:r>
                  <a:rPr lang="en-US" dirty="0" smtClean="0">
                    <a:solidFill>
                      <a:srgbClr val="FF0000"/>
                    </a:solidFill>
                    <a:latin typeface="Cambria Math"/>
                  </a:rPr>
                  <a:t>pseudo-calibration</a:t>
                </a:r>
                <a:r>
                  <a:rPr lang="en-US" dirty="0" smtClean="0">
                    <a:latin typeface="Cambria Math"/>
                  </a:rPr>
                  <a:t>, for constructing </a:t>
                </a:r>
                <a:r>
                  <a:rPr lang="en-US" dirty="0" smtClean="0">
                    <a:solidFill>
                      <a:srgbClr val="FF0000"/>
                    </a:solidFill>
                    <a:latin typeface="Cambria Math"/>
                  </a:rPr>
                  <a:t>pseudo-expectation</a:t>
                </a:r>
                <a:r>
                  <a:rPr lang="en-US" dirty="0">
                    <a:latin typeface="Cambria Math"/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  <a:latin typeface="Cambria Math"/>
                  </a:rPr>
                  <a:t>values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dirty="0" smtClean="0">
                    <a:latin typeface="Cambria Math"/>
                  </a:rPr>
                  <a:t> for planted problems.</a:t>
                </a:r>
              </a:p>
              <a:p>
                <a:r>
                  <a:rPr lang="en-US" dirty="0" smtClean="0">
                    <a:latin typeface="Cambria Math"/>
                  </a:rPr>
                  <a:t>Developed powerful machinery for analyzing the corresponding </a:t>
                </a:r>
                <a:r>
                  <a:rPr lang="en-US" dirty="0" smtClean="0">
                    <a:solidFill>
                      <a:srgbClr val="FF0000"/>
                    </a:solidFill>
                    <a:latin typeface="Cambria Math"/>
                  </a:rPr>
                  <a:t>moment matrix</a:t>
                </a:r>
                <a:r>
                  <a:rPr lang="en-US" dirty="0" smtClean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 smtClean="0">
                    <a:latin typeface="Cambria Math"/>
                  </a:rPr>
                  <a:t> and showing it is PSD with high probability.</a:t>
                </a:r>
              </a:p>
              <a:p>
                <a:r>
                  <a:rPr lang="en-US" dirty="0" smtClean="0">
                    <a:latin typeface="Cambria Math"/>
                  </a:rPr>
                  <a:t>With this machinery, proved tight SoS lower bounds for </a:t>
                </a:r>
                <a:r>
                  <a:rPr lang="en-US" dirty="0" smtClean="0">
                    <a:solidFill>
                      <a:srgbClr val="FF0000"/>
                    </a:solidFill>
                    <a:latin typeface="Cambria Math"/>
                  </a:rPr>
                  <a:t>planted clique</a:t>
                </a:r>
                <a:r>
                  <a:rPr lang="en-US" dirty="0" smtClean="0">
                    <a:latin typeface="Cambria Math"/>
                  </a:rPr>
                  <a:t>. Tight bounds for </a:t>
                </a:r>
                <a:r>
                  <a:rPr lang="en-US" dirty="0" smtClean="0">
                    <a:solidFill>
                      <a:srgbClr val="FF0000"/>
                    </a:solidFill>
                    <a:latin typeface="Cambria Math"/>
                  </a:rPr>
                  <a:t>tensor PCA</a:t>
                </a:r>
                <a:r>
                  <a:rPr lang="en-US" dirty="0" smtClean="0">
                    <a:latin typeface="Cambria Math"/>
                  </a:rPr>
                  <a:t>, and </a:t>
                </a:r>
                <a:r>
                  <a:rPr lang="en-US" dirty="0" smtClean="0">
                    <a:solidFill>
                      <a:srgbClr val="FF0000"/>
                    </a:solidFill>
                    <a:latin typeface="Cambria Math"/>
                  </a:rPr>
                  <a:t>sparse PCA</a:t>
                </a:r>
                <a:r>
                  <a:rPr lang="en-US" dirty="0" smtClean="0">
                    <a:latin typeface="Cambria Math"/>
                  </a:rPr>
                  <a:t> and more general lower bound conditions are upcoming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2"/>
                <a:ext cx="8534400" cy="5181598"/>
              </a:xfrm>
              <a:blipFill rotWithShape="1">
                <a:blip r:embed="rId2"/>
                <a:stretch>
                  <a:fillRect l="-1571" t="-1529" r="-1571" b="-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670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2130427"/>
            <a:ext cx="8991600" cy="289877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Part VII: </a:t>
            </a:r>
            <a:br>
              <a:rPr lang="en-US" sz="4800" dirty="0" smtClean="0"/>
            </a:br>
            <a:r>
              <a:rPr lang="en-US" sz="4800" dirty="0" smtClean="0"/>
              <a:t>Future Work on SoS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22059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We’ve generalized the planted clique lower bound considerably, but plenty of work remains.</a:t>
            </a:r>
          </a:p>
          <a:p>
            <a:r>
              <a:rPr lang="en-US" dirty="0" smtClean="0"/>
              <a:t>Can we prove similar lower bounds on problems for sparse graphs?</a:t>
            </a:r>
          </a:p>
          <a:p>
            <a:pPr lvl="1"/>
            <a:r>
              <a:rPr lang="en-US" dirty="0" smtClean="0"/>
              <a:t>Densest k-subgraph</a:t>
            </a:r>
          </a:p>
          <a:p>
            <a:pPr lvl="1"/>
            <a:r>
              <a:rPr lang="en-US" dirty="0" smtClean="0"/>
              <a:t>Independent set on sparse graphs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274638"/>
            <a:ext cx="87630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Extending Planted Lower Bounds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47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SoS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534400" cy="5105398"/>
          </a:xfrm>
        </p:spPr>
        <p:txBody>
          <a:bodyPr>
            <a:normAutofit/>
          </a:bodyPr>
          <a:lstStyle/>
          <a:p>
            <a:r>
              <a:rPr lang="en-US" dirty="0"/>
              <a:t>Can </a:t>
            </a:r>
            <a:r>
              <a:rPr lang="en-US" dirty="0" smtClean="0"/>
              <a:t>we better understand the performance of SoS on some of the problems where we know it’s effective, but not exactly how effective it is?</a:t>
            </a:r>
          </a:p>
          <a:p>
            <a:pPr lvl="1"/>
            <a:r>
              <a:rPr lang="en-US" dirty="0" smtClean="0"/>
              <a:t>Tensor </a:t>
            </a:r>
            <a:r>
              <a:rPr lang="en-US" dirty="0"/>
              <a:t>c</a:t>
            </a:r>
            <a:r>
              <a:rPr lang="en-US" dirty="0" smtClean="0"/>
              <a:t>ompletion and tensor decomposition</a:t>
            </a:r>
          </a:p>
          <a:p>
            <a:pPr lvl="1"/>
            <a:r>
              <a:rPr lang="en-US" dirty="0"/>
              <a:t>Planted sparse </a:t>
            </a:r>
            <a:r>
              <a:rPr lang="en-US" dirty="0" smtClean="0"/>
              <a:t>vector</a:t>
            </a:r>
          </a:p>
          <a:p>
            <a:pPr lvl="1"/>
            <a:r>
              <a:rPr lang="en-US" dirty="0" smtClean="0"/>
              <a:t>Max-cut</a:t>
            </a:r>
          </a:p>
          <a:p>
            <a:pPr lvl="1"/>
            <a:r>
              <a:rPr lang="en-US" dirty="0"/>
              <a:t>Sparsest </a:t>
            </a:r>
            <a:r>
              <a:rPr lang="en-US" dirty="0" smtClean="0"/>
              <a:t>cut</a:t>
            </a:r>
          </a:p>
          <a:p>
            <a:pPr lvl="1"/>
            <a:r>
              <a:rPr lang="en-US" dirty="0" smtClean="0"/>
              <a:t>Unique games (Major open problem)</a:t>
            </a:r>
          </a:p>
        </p:txBody>
      </p:sp>
    </p:spTree>
    <p:extLst>
      <p:ext uri="{BB962C8B-B14F-4D97-AF65-F5344CB8AC3E}">
        <p14:creationId xmlns:p14="http://schemas.microsoft.com/office/powerpoint/2010/main" val="93568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Power/Limitations of SoS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011" y="1295400"/>
            <a:ext cx="4036189" cy="228599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 smtClean="0"/>
              <a:t>Power of SoS:</a:t>
            </a:r>
          </a:p>
          <a:p>
            <a:pPr marL="0" indent="0" algn="ctr">
              <a:buNone/>
            </a:pPr>
            <a:r>
              <a:rPr lang="en-US" sz="2800" dirty="0" smtClean="0"/>
              <a:t>What other applications of SoS are there?</a:t>
            </a:r>
          </a:p>
          <a:p>
            <a:pPr marL="0" indent="0" algn="ctr">
              <a:buNone/>
            </a:pPr>
            <a:r>
              <a:rPr lang="en-US" sz="2800" dirty="0" smtClean="0"/>
              <a:t>Hopefully you’ll tell me!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465225"/>
            <a:ext cx="2748023" cy="21907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876800"/>
            <a:ext cx="3200400" cy="1779156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267200" y="1295400"/>
            <a:ext cx="4876800" cy="3276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dirty="0" smtClean="0"/>
              <a:t>Limitations of SoS: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dirty="0" smtClean="0"/>
              <a:t>We only know of a few techniques SoS cannot capture: </a:t>
            </a:r>
          </a:p>
          <a:p>
            <a:pPr algn="ctr"/>
            <a:r>
              <a:rPr lang="en-US" sz="2800" dirty="0" smtClean="0"/>
              <a:t>Gaussian elimination</a:t>
            </a:r>
          </a:p>
          <a:p>
            <a:pPr algn="ctr"/>
            <a:r>
              <a:rPr lang="en-US" sz="2800" dirty="0" smtClean="0"/>
              <a:t>Probabilistic method</a:t>
            </a:r>
          </a:p>
          <a:p>
            <a:pPr algn="ctr"/>
            <a:r>
              <a:rPr lang="en-US" sz="2800" dirty="0" smtClean="0"/>
              <a:t>Integrality arguments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dirty="0" smtClean="0"/>
              <a:t>What else can’t SoS capture?</a:t>
            </a:r>
          </a:p>
        </p:txBody>
      </p:sp>
    </p:spTree>
    <p:extLst>
      <p:ext uri="{BB962C8B-B14F-4D97-AF65-F5344CB8AC3E}">
        <p14:creationId xmlns:p14="http://schemas.microsoft.com/office/powerpoint/2010/main" val="146632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52" y="1295400"/>
            <a:ext cx="1535705" cy="152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302" y="2971800"/>
            <a:ext cx="1524000" cy="152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301" y="1295400"/>
            <a:ext cx="1610032" cy="152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4" t="16866" r="22362" b="23786"/>
          <a:stretch/>
        </p:blipFill>
        <p:spPr>
          <a:xfrm>
            <a:off x="6669930" y="1295400"/>
            <a:ext cx="1550053" cy="152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7" t="21194" r="30371" b="42584"/>
          <a:stretch/>
        </p:blipFill>
        <p:spPr>
          <a:xfrm>
            <a:off x="6740310" y="4572000"/>
            <a:ext cx="1409291" cy="152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971800"/>
            <a:ext cx="1511157" cy="1524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5" b="32706"/>
          <a:stretch/>
        </p:blipFill>
        <p:spPr>
          <a:xfrm>
            <a:off x="4685084" y="4648200"/>
            <a:ext cx="1540464" cy="1524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927" y="4572000"/>
            <a:ext cx="1428750" cy="1524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288687"/>
            <a:ext cx="1793804" cy="15307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86" t="9233" r="24955" b="53734"/>
          <a:stretch/>
        </p:blipFill>
        <p:spPr>
          <a:xfrm>
            <a:off x="4720337" y="2971799"/>
            <a:ext cx="1469959" cy="15240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5" t="1012" r="7450" b="45133"/>
          <a:stretch/>
        </p:blipFill>
        <p:spPr>
          <a:xfrm>
            <a:off x="6643409" y="2971799"/>
            <a:ext cx="1531816" cy="1524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18" y="4697730"/>
            <a:ext cx="1264920" cy="127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303" y="6250441"/>
            <a:ext cx="4892007" cy="55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03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2"/>
            <a:ext cx="8229600" cy="13715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 smtClean="0"/>
              <a:t>Thank you!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69848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2130427"/>
            <a:ext cx="8991600" cy="289877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Supplementary Slides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00048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2130427"/>
            <a:ext cx="8991600" cy="289877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Tensor and Sparse PCA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19398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ular Callout 10"/>
          <p:cNvSpPr/>
          <p:nvPr/>
        </p:nvSpPr>
        <p:spPr>
          <a:xfrm>
            <a:off x="3657600" y="1752599"/>
            <a:ext cx="3429000" cy="1295401"/>
          </a:xfrm>
          <a:prstGeom prst="wedgeRoundRectCallout">
            <a:avLst>
              <a:gd name="adj1" fmla="val -60879"/>
              <a:gd name="adj2" fmla="val 3132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  <a:p>
            <a:pPr algn="ctr"/>
            <a:endParaRPr lang="en-US" dirty="0" smtClean="0">
              <a:solidFill>
                <a:prstClr val="white"/>
              </a:solidFill>
            </a:endParaRPr>
          </a:p>
          <a:p>
            <a:pPr algn="ctr"/>
            <a:endParaRPr lang="en-US" dirty="0">
              <a:solidFill>
                <a:prstClr val="white"/>
              </a:solidFill>
            </a:endParaRPr>
          </a:p>
          <a:p>
            <a:pPr algn="ctr"/>
            <a:r>
              <a:rPr lang="en-US" sz="2800" dirty="0" smtClean="0">
                <a:solidFill>
                  <a:prstClr val="black"/>
                </a:solidFill>
              </a:rPr>
              <a:t>is impossible!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65126"/>
            <a:ext cx="8305800" cy="1325563"/>
          </a:xfrm>
        </p:spPr>
        <p:txBody>
          <a:bodyPr/>
          <a:lstStyle/>
          <a:p>
            <a:pPr algn="ctr"/>
            <a:r>
              <a:rPr lang="en-US" dirty="0" smtClean="0"/>
              <a:t>Lower Bounds: What we can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867400"/>
            <a:ext cx="7924800" cy="91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Both paths give a deep understanding and warn us what not to try when designing algorithms.</a:t>
            </a:r>
          </a:p>
        </p:txBody>
      </p:sp>
      <p:sp>
        <p:nvSpPr>
          <p:cNvPr id="5" name="Oval 4"/>
          <p:cNvSpPr/>
          <p:nvPr/>
        </p:nvSpPr>
        <p:spPr>
          <a:xfrm>
            <a:off x="4227742" y="1905000"/>
            <a:ext cx="649057" cy="6490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7" name="Straight Arrow Connector 6"/>
          <p:cNvCxnSpPr>
            <a:stCxn id="5" idx="6"/>
            <a:endCxn id="8" idx="1"/>
          </p:cNvCxnSpPr>
          <p:nvPr/>
        </p:nvCxnSpPr>
        <p:spPr>
          <a:xfrm>
            <a:off x="4876799" y="2229529"/>
            <a:ext cx="829806" cy="1243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706605" y="1959989"/>
            <a:ext cx="541566" cy="5415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529434"/>
            <a:ext cx="1600200" cy="19442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7471" y="3581400"/>
            <a:ext cx="4114799" cy="224676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n-US" sz="2800" dirty="0" smtClean="0"/>
              <a:t>Path #1</a:t>
            </a:r>
          </a:p>
          <a:p>
            <a:pPr algn="ctr"/>
            <a:r>
              <a:rPr lang="en-US" sz="2800" dirty="0" smtClean="0"/>
              <a:t>Conditional Lower Bounds: Assume one lower bound, see what follows (e.g. NP-hardness)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4685180" y="3554818"/>
            <a:ext cx="4457048" cy="181588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n-US" sz="2800" dirty="0" smtClean="0"/>
              <a:t>Path #2</a:t>
            </a:r>
          </a:p>
          <a:p>
            <a:pPr algn="ctr"/>
            <a:r>
              <a:rPr lang="en-US" sz="2800" dirty="0" smtClean="0"/>
              <a:t>Restricted Models: Prove lower bounds on restricted classes of algorithms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0811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Tensor PCA (Single Spike Model)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753350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 smtClean="0"/>
                  <a:t>Random instance: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𝑎𝑏𝑐</m:t>
                        </m:r>
                      </m:sub>
                    </m:sSub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r>
                      <a:rPr lang="en-US" sz="3200" b="0" i="1" smtClean="0">
                        <a:latin typeface="Cambria Math"/>
                      </a:rPr>
                      <m:t>𝑁</m:t>
                    </m:r>
                    <m:r>
                      <a:rPr lang="en-US" sz="3200" b="0" i="1" smtClean="0">
                        <a:latin typeface="Cambria Math"/>
                      </a:rPr>
                      <m:t>(0,1)</m:t>
                    </m:r>
                  </m:oMath>
                </a14:m>
                <a:r>
                  <a:rPr lang="en-US" sz="3200" dirty="0" smtClean="0"/>
                  <a:t>    (Gaussian random variable)</a:t>
                </a:r>
              </a:p>
              <a:p>
                <a:r>
                  <a:rPr lang="en-US" sz="3200" dirty="0" smtClean="0"/>
                  <a:t>Planted instance: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𝑎𝑏𝑐</m:t>
                        </m:r>
                      </m:sub>
                    </m:sSub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r>
                      <a:rPr lang="en-US" sz="3200" b="0" i="1" smtClean="0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0,1</m:t>
                        </m:r>
                      </m:e>
                    </m:d>
                    <m:r>
                      <a:rPr lang="en-US" sz="32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𝛼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𝑏</m:t>
                        </m:r>
                      </m:sub>
                    </m:sSub>
                    <m:sSub>
                      <m:sSub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3200" dirty="0" smtClean="0"/>
                  <a:t> for some unit vector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sz="3200" dirty="0" smtClean="0"/>
                  <a:t> and signal-to-noise parameter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𝛼</m:t>
                    </m:r>
                  </m:oMath>
                </a14:m>
                <a:r>
                  <a:rPr lang="en-US" sz="3200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753350" cy="4351338"/>
              </a:xfrm>
              <a:blipFill rotWithShape="1">
                <a:blip r:embed="rId2"/>
                <a:stretch>
                  <a:fillRect l="-1730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17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Sparse PCA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753350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 smtClean="0"/>
                  <a:t>Random Instance: m random samples from a multivariable Gaussian with covariance matrix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𝐼𝑑</m:t>
                    </m:r>
                  </m:oMath>
                </a14:m>
                <a:r>
                  <a:rPr lang="en-US" sz="3200" dirty="0" smtClean="0"/>
                  <a:t> </a:t>
                </a:r>
              </a:p>
              <a:p>
                <a:r>
                  <a:rPr lang="en-US" sz="3200" dirty="0" smtClean="0"/>
                  <a:t>Planted instance: </a:t>
                </a:r>
                <a:r>
                  <a:rPr lang="en-US" sz="3200" dirty="0"/>
                  <a:t>m random samples from a multivariable Gaussian with covariance matrix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𝐼𝑑</m:t>
                    </m:r>
                    <m:r>
                      <a:rPr lang="en-US" sz="3200" b="0" i="1" smtClean="0">
                        <a:latin typeface="Cambria Math"/>
                      </a:rPr>
                      <m:t>+</m:t>
                    </m:r>
                    <m:r>
                      <a:rPr lang="en-US" sz="3200" b="0" i="1" smtClean="0">
                        <a:latin typeface="Cambria Math"/>
                      </a:rPr>
                      <m:t>𝛼</m:t>
                    </m:r>
                    <m:r>
                      <a:rPr lang="en-US" sz="3200" b="0" i="1" smtClean="0">
                        <a:latin typeface="Cambria Math"/>
                      </a:rPr>
                      <m:t>𝑣</m:t>
                    </m:r>
                    <m:sSup>
                      <m:sSup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𝑣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3200" dirty="0" smtClean="0"/>
                  <a:t> for some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k-sparse</a:t>
                </a:r>
                <a:r>
                  <a:rPr lang="en-US" sz="3200" dirty="0" smtClean="0"/>
                  <a:t> unit vector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sz="3200" dirty="0" smtClean="0"/>
                  <a:t> and parameter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𝛼</m:t>
                    </m:r>
                  </m:oMath>
                </a14:m>
                <a:r>
                  <a:rPr lang="en-US" sz="3200" dirty="0" smtClean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753350" cy="4351338"/>
              </a:xfrm>
              <a:blipFill rotWithShape="1">
                <a:blip r:embed="rId2"/>
                <a:stretch>
                  <a:fillRect l="-1730" t="-2941" r="-22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104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2130427"/>
            <a:ext cx="8991600" cy="289877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Further </a:t>
            </a:r>
            <a:r>
              <a:rPr lang="en-US" sz="4800" dirty="0" smtClean="0"/>
              <a:t>Details for SoS hierarchy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95344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 on SoS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8439150" cy="4956176"/>
              </a:xfrm>
            </p:spPr>
            <p:txBody>
              <a:bodyPr>
                <a:noAutofit/>
              </a:bodyPr>
              <a:lstStyle/>
              <a:p>
                <a:r>
                  <a:rPr lang="en-US" dirty="0" smtClean="0"/>
                  <a:t>Degree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SoS hierarchy</a:t>
                </a:r>
                <a:r>
                  <a:rPr lang="en-US" dirty="0"/>
                  <a:t>: Returns NO if there is a degree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SoS </a:t>
                </a:r>
                <a:r>
                  <a:rPr lang="en-US" dirty="0">
                    <a:solidFill>
                      <a:srgbClr val="FF0000"/>
                    </a:solidFill>
                  </a:rPr>
                  <a:t>proof of infeasibility</a:t>
                </a:r>
                <a:r>
                  <a:rPr lang="en-US" dirty="0"/>
                  <a:t>, </a:t>
                </a:r>
                <a:r>
                  <a:rPr lang="en-US" dirty="0" smtClean="0"/>
                  <a:t>returns YES if there are degree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pseudo-expectation values</a:t>
                </a:r>
                <a:r>
                  <a:rPr lang="en-US" dirty="0" smtClean="0"/>
                  <a:t>.</a:t>
                </a:r>
                <a:endParaRPr lang="en-US" dirty="0"/>
              </a:p>
              <a:p>
                <a:r>
                  <a:rPr lang="en-US" dirty="0" smtClean="0"/>
                  <a:t>Question 1: Does an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SoS proof of infeasibility </a:t>
                </a:r>
                <a:r>
                  <a:rPr lang="en-US" dirty="0" smtClean="0"/>
                  <a:t>always exist (if the equations are infeasible)?</a:t>
                </a:r>
              </a:p>
              <a:p>
                <a:r>
                  <a:rPr lang="en-US" dirty="0" smtClean="0"/>
                  <a:t>Question </a:t>
                </a:r>
                <a:r>
                  <a:rPr lang="en-US" dirty="0"/>
                  <a:t>2</a:t>
                </a:r>
                <a:r>
                  <a:rPr lang="en-US" dirty="0" smtClean="0"/>
                  <a:t>: How can we find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pseudo-expectation values</a:t>
                </a:r>
                <a:r>
                  <a:rPr lang="en-US" dirty="0" smtClean="0"/>
                  <a:t> efficiently?</a:t>
                </a:r>
              </a:p>
              <a:p>
                <a:r>
                  <a:rPr lang="en-US" dirty="0" smtClean="0"/>
                  <a:t>Question 3: How can we use SoS for optimization and for  approximation algorithms?</a:t>
                </a:r>
              </a:p>
              <a:p>
                <a:r>
                  <a:rPr lang="en-US" dirty="0" smtClean="0"/>
                  <a:t>Question 4: How high do we need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 smtClean="0"/>
                  <a:t> to be to ensure degree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 smtClean="0"/>
                  <a:t> SOS is accurate?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8439150" cy="4956176"/>
              </a:xfrm>
              <a:blipFill rotWithShape="1">
                <a:blip r:embed="rId2"/>
                <a:stretch>
                  <a:fillRect l="-1227" t="-1966" r="-1661" b="-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831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Existence of SoS Proofs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8210550" cy="3127376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 smtClean="0"/>
                  <a:t>Question 1: When the equations are infeasible, does an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SoS </a:t>
                </a:r>
                <a:r>
                  <a:rPr lang="en-US" sz="3200" dirty="0">
                    <a:solidFill>
                      <a:srgbClr val="FF0000"/>
                    </a:solidFill>
                  </a:rPr>
                  <a:t>proof </a:t>
                </a:r>
                <a:r>
                  <a:rPr lang="en-US" sz="3200" dirty="0"/>
                  <a:t>always exist</a:t>
                </a:r>
                <a:r>
                  <a:rPr lang="en-US" sz="3200" dirty="0" smtClean="0"/>
                  <a:t>?</a:t>
                </a:r>
              </a:p>
              <a:p>
                <a:r>
                  <a:rPr lang="en-US" sz="3200" dirty="0" smtClean="0"/>
                  <a:t>Closely related to Hilbert’s 17</a:t>
                </a:r>
                <a:r>
                  <a:rPr lang="en-US" sz="3200" baseline="30000" dirty="0" smtClean="0"/>
                  <a:t>th</a:t>
                </a:r>
                <a:r>
                  <a:rPr lang="en-US" sz="3200" dirty="0" smtClean="0"/>
                  <a:t> problem</a:t>
                </a:r>
                <a:endParaRPr lang="en-US" sz="3200" dirty="0"/>
              </a:p>
              <a:p>
                <a:r>
                  <a:rPr lang="en-US" sz="3200" dirty="0" smtClean="0"/>
                  <a:t>Stengle’s </a:t>
                </a:r>
                <a:r>
                  <a:rPr lang="en-US" sz="3200" dirty="0"/>
                  <a:t>Positivstellensatz: </a:t>
                </a:r>
                <a:r>
                  <a:rPr lang="en-US" sz="3200" dirty="0" smtClean="0"/>
                  <a:t>YES. If </a:t>
                </a:r>
                <a:r>
                  <a:rPr lang="en-US" sz="3200" dirty="0"/>
                  <a:t>equations are infeasible,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∃</m:t>
                    </m:r>
                  </m:oMath>
                </a14:m>
                <a:r>
                  <a:rPr lang="en-US" sz="3200" dirty="0" smtClean="0"/>
                  <a:t>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SoS proof </a:t>
                </a:r>
                <a:r>
                  <a:rPr lang="en-US" sz="3200" dirty="0">
                    <a:solidFill>
                      <a:srgbClr val="FF0000"/>
                    </a:solidFill>
                  </a:rPr>
                  <a:t>of infeasibility</a:t>
                </a:r>
                <a:r>
                  <a:rPr lang="en-US" sz="3200" dirty="0" smtClean="0"/>
                  <a:t>.</a:t>
                </a:r>
              </a:p>
              <a:p>
                <a:r>
                  <a:rPr lang="en-US" sz="3200" dirty="0" smtClean="0"/>
                  <a:t>However, degree could be doubly exponential.</a:t>
                </a: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8210550" cy="3127376"/>
              </a:xfrm>
              <a:blipFill rotWithShape="1">
                <a:blip r:embed="rId2"/>
                <a:stretch>
                  <a:fillRect l="-1633" t="-4086" r="-2673" b="-5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3276600" y="5181600"/>
            <a:ext cx="46482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76600" y="5181600"/>
            <a:ext cx="1531716" cy="685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NO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00700" y="5181600"/>
            <a:ext cx="2324100" cy="685800"/>
          </a:xfrm>
          <a:prstGeom prst="rect">
            <a:avLst/>
          </a:prstGeom>
          <a:solidFill>
            <a:srgbClr val="07FF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YES</a:t>
            </a:r>
            <a:endParaRPr lang="en-US" sz="2400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808316" y="4876800"/>
            <a:ext cx="0" cy="1447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555111" y="5921375"/>
                <a:ext cx="221365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∃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</a:rPr>
                  <a:t> degree d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SoS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proof of infeasibility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111" y="5921375"/>
                <a:ext cx="2213659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2204" t="-4717" r="-1102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845916" y="5293667"/>
            <a:ext cx="1908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Degree d SoS: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08316" y="5181600"/>
            <a:ext cx="800100" cy="6858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NO</a:t>
            </a:r>
            <a:endParaRPr lang="en-US" sz="2400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711141" y="5867400"/>
                <a:ext cx="221365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∃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</a:rPr>
                  <a:t> degree d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pseudo-expectation values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1141" y="5867400"/>
                <a:ext cx="2213659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2479" t="-4717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/>
          <p:cNvCxnSpPr/>
          <p:nvPr/>
        </p:nvCxnSpPr>
        <p:spPr>
          <a:xfrm>
            <a:off x="5600700" y="4876800"/>
            <a:ext cx="0" cy="1447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808316" y="6019800"/>
            <a:ext cx="792384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757797" y="6014431"/>
                <a:ext cx="90113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𝑑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→∞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7797" y="6014431"/>
                <a:ext cx="901137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884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animBg="1"/>
      <p:bldP spid="12" grpId="0" animBg="1"/>
      <p:bldP spid="13" grpId="0" animBg="1"/>
      <p:bldP spid="15" grpId="0"/>
      <p:bldP spid="16" grpId="0"/>
      <p:bldP spid="17" grpId="0" animBg="1"/>
      <p:bldP spid="18" grpId="0"/>
      <p:bldP spid="22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Semidefinite Programs for SoS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524000"/>
                <a:ext cx="7886700" cy="5257800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 smtClean="0"/>
                  <a:t>Question 2</a:t>
                </a:r>
                <a:r>
                  <a:rPr lang="en-US" sz="3200" dirty="0"/>
                  <a:t>: How can we find </a:t>
                </a:r>
                <a:r>
                  <a:rPr lang="en-US" sz="3200" dirty="0">
                    <a:solidFill>
                      <a:srgbClr val="0070C0"/>
                    </a:solidFill>
                  </a:rPr>
                  <a:t>pseudo-expectation values</a:t>
                </a:r>
                <a:r>
                  <a:rPr lang="en-US" sz="3200" dirty="0"/>
                  <a:t> efficiently</a:t>
                </a:r>
                <a:r>
                  <a:rPr lang="en-US" sz="3200" dirty="0" smtClean="0"/>
                  <a:t>?</a:t>
                </a:r>
              </a:p>
              <a:p>
                <a:r>
                  <a:rPr lang="en-US" sz="3200" dirty="0" smtClean="0"/>
                  <a:t>Can search for the </a:t>
                </a:r>
                <a:r>
                  <a:rPr lang="en-US" sz="3200" dirty="0" smtClean="0">
                    <a:solidFill>
                      <a:srgbClr val="0070C0"/>
                    </a:solidFill>
                  </a:rPr>
                  <a:t>pseudo-expectation values</a:t>
                </a: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2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sz="3200" dirty="0" smtClean="0"/>
                  <a:t> with a semidefinite program of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𝑂</m:t>
                        </m:r>
                        <m:r>
                          <a:rPr lang="en-US" sz="3200" b="0" i="1" smtClean="0">
                            <a:latin typeface="Cambria Math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𝑑</m:t>
                        </m:r>
                        <m:r>
                          <a:rPr lang="en-US" sz="3200" b="0" i="1" smtClean="0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3200" dirty="0" smtClean="0"/>
                  <a:t>.</a:t>
                </a:r>
              </a:p>
              <a:p>
                <a:r>
                  <a:rPr lang="en-US" sz="3200" dirty="0" smtClean="0"/>
                  <a:t>Matrix entries will be the values of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2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/>
                          </a:rPr>
                          <m:t>𝐸</m:t>
                        </m:r>
                      </m:e>
                    </m:acc>
                    <m:r>
                      <a:rPr lang="en-US" sz="3200" b="0" i="1" dirty="0" smtClean="0">
                        <a:latin typeface="Cambria Math"/>
                      </a:rPr>
                      <m:t>[</m:t>
                    </m:r>
                    <m:r>
                      <a:rPr lang="en-US" sz="3200" b="0" i="1" dirty="0" smtClean="0">
                        <a:latin typeface="Cambria Math"/>
                      </a:rPr>
                      <m:t>𝑝</m:t>
                    </m:r>
                    <m:r>
                      <a:rPr lang="en-US" sz="3200" b="0" i="1" dirty="0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sz="3200" dirty="0" smtClean="0"/>
                  <a:t> for monomials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sz="3200" dirty="0" smtClean="0"/>
                  <a:t> of degree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≤</m:t>
                    </m:r>
                    <m:r>
                      <a:rPr lang="en-US" sz="3200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sz="3200" dirty="0" smtClean="0"/>
                  <a:t>.</a:t>
                </a:r>
              </a:p>
              <a:p>
                <a:r>
                  <a:rPr lang="en-US" sz="3200" dirty="0" smtClean="0"/>
                  <a:t>SoS gives a hierarchy of increasingly powerful (and large) semidefinite programs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524000"/>
                <a:ext cx="7886700" cy="5257800"/>
              </a:xfrm>
              <a:blipFill rotWithShape="1">
                <a:blip r:embed="rId2"/>
                <a:stretch>
                  <a:fillRect l="-1700" t="-2433" r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771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82365"/>
            <a:ext cx="7886700" cy="762000"/>
          </a:xfrm>
        </p:spPr>
        <p:txBody>
          <a:bodyPr/>
          <a:lstStyle/>
          <a:p>
            <a:pPr algn="ctr"/>
            <a:r>
              <a:rPr lang="en-US" dirty="0" smtClean="0"/>
              <a:t>The </a:t>
            </a:r>
            <a:r>
              <a:rPr lang="en-US" dirty="0"/>
              <a:t>Moment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19112" y="3528880"/>
                <a:ext cx="8105776" cy="3124200"/>
              </a:xfrm>
            </p:spPr>
            <p:txBody>
              <a:bodyPr>
                <a:noAutofit/>
              </a:bodyPr>
              <a:lstStyle/>
              <a:p>
                <a:r>
                  <a:rPr lang="en-US" sz="3200" dirty="0" smtClean="0"/>
                  <a:t>Indexed by monomials of degree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𝑑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𝑝𝑞</m:t>
                        </m:r>
                      </m:sub>
                    </m:sSub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sz="32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/>
                          </a:rPr>
                          <m:t>𝐸</m:t>
                        </m:r>
                      </m:e>
                    </m:acc>
                    <m:r>
                      <a:rPr lang="en-US" sz="3200" b="0" i="1" smtClean="0">
                        <a:latin typeface="Cambria Math"/>
                      </a:rPr>
                      <m:t>[</m:t>
                    </m:r>
                    <m:r>
                      <a:rPr lang="en-US" sz="3200" b="0" i="1" smtClean="0">
                        <a:latin typeface="Cambria Math"/>
                      </a:rPr>
                      <m:t>𝑝𝑞</m:t>
                    </m:r>
                    <m:r>
                      <a:rPr lang="en-US" sz="3200" b="0" i="1" smtClean="0">
                        <a:latin typeface="Cambria Math"/>
                      </a:rPr>
                      <m:t>]</m:t>
                    </m:r>
                  </m:oMath>
                </a14:m>
                <a:endParaRPr lang="en-US" sz="3200" dirty="0" smtClean="0"/>
              </a:p>
              <a:p>
                <a:r>
                  <a:rPr lang="en-US" sz="3200" dirty="0" smtClean="0"/>
                  <a:t>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sz="3200" dirty="0" smtClean="0"/>
                  <a:t> of degree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  <a:ea typeface="Cambria Math"/>
                      </a:rPr>
                      <m:t>≤</m:t>
                    </m:r>
                    <m:f>
                      <m:fPr>
                        <m:ctrlPr>
                          <a:rPr lang="en-US" sz="32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 smtClean="0"/>
                  <a:t> corresponds to a vector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2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/>
                          </a:rPr>
                          <m:t>𝐸</m:t>
                        </m:r>
                      </m:e>
                    </m:acc>
                    <m:d>
                      <m:dPr>
                        <m:begChr m:val="["/>
                        <m:endChr m:val="]"/>
                        <m:ctrlPr>
                          <a:rPr lang="en-US" sz="3200" b="0" i="1" dirty="0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dirty="0" smtClean="0">
                                <a:latin typeface="Cambria Math"/>
                              </a:rPr>
                              <m:t>𝑓</m:t>
                            </m:r>
                          </m:e>
                          <m:sup>
                            <m:r>
                              <a:rPr lang="en-US" sz="3200" b="0" i="1" dirty="0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3200" b="0" i="1" dirty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sz="3200" b="0" i="1" smtClean="0">
                        <a:latin typeface="Cambria Math"/>
                      </a:rPr>
                      <m:t>𝑀𝑓</m:t>
                    </m:r>
                  </m:oMath>
                </a14:m>
                <a:endParaRPr lang="en-US" sz="3200" dirty="0" smtClean="0"/>
              </a:p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2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sz="3200" dirty="0" smtClean="0"/>
                  <a:t> is nonnegative on squares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  <a:ea typeface="Cambria Math"/>
                      </a:rPr>
                      <m:t>⇔</m:t>
                    </m:r>
                  </m:oMath>
                </a14:m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/>
                      </a:rPr>
                      <m:t>𝑀</m:t>
                    </m:r>
                    <m:r>
                      <a:rPr lang="en-US" sz="3200" b="0" i="1" dirty="0" smtClean="0">
                        <a:latin typeface="Cambria Math"/>
                      </a:rPr>
                      <m:t>≽0</m:t>
                    </m:r>
                  </m:oMath>
                </a14:m>
                <a:endParaRPr lang="en-US" sz="32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9112" y="3528880"/>
                <a:ext cx="8105776" cy="3124200"/>
              </a:xfrm>
              <a:blipFill rotWithShape="1">
                <a:blip r:embed="rId2"/>
                <a:stretch>
                  <a:fillRect l="-1654" t="-391" b="-10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2772641" y="1514645"/>
            <a:ext cx="1672390" cy="167854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01591" y="1145313"/>
                <a:ext cx="24333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1591" y="1145313"/>
                <a:ext cx="243336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27500" r="-3000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05524" y="2487151"/>
                <a:ext cx="24423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𝑝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524" y="2487151"/>
                <a:ext cx="244234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30000" r="-30000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639193" y="2522161"/>
                <a:ext cx="68287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dirty="0" smtClean="0">
                    <a:solidFill>
                      <a:prstClr val="black"/>
                    </a:solidFill>
                  </a:rPr>
                  <a:t>Ẽ[p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smtClean="0">
                        <a:solidFill>
                          <a:prstClr val="black"/>
                        </a:solidFill>
                        <a:latin typeface="Cambria Math"/>
                      </a:rPr>
                      <m:t>q</m:t>
                    </m:r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9193" y="2522161"/>
                <a:ext cx="682879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27679" t="-26667" r="-18750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487168" y="3212069"/>
                <a:ext cx="33772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𝑀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7168" y="3212069"/>
                <a:ext cx="337721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20000" r="-21818"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572000" y="1875830"/>
                <a:ext cx="2971800" cy="9916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prstClr val="black"/>
                    </a:solidFill>
                  </a:rPr>
                  <a:t>p,q are monomials of degree at most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𝑑</m:t>
                        </m:r>
                      </m:num>
                      <m:den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</a:rPr>
                  <a:t>.</a:t>
                </a:r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875830"/>
                <a:ext cx="2971800" cy="991618"/>
              </a:xfrm>
              <a:prstGeom prst="rect">
                <a:avLst/>
              </a:prstGeom>
              <a:blipFill rotWithShape="1">
                <a:blip r:embed="rId7"/>
                <a:stretch>
                  <a:fillRect l="-3074" t="-4938" b="-6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648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Optimization with SoS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524000"/>
                <a:ext cx="8134350" cy="5257800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 smtClean="0"/>
                  <a:t>Question 3: </a:t>
                </a:r>
                <a:r>
                  <a:rPr lang="en-US" sz="3200" dirty="0"/>
                  <a:t>How can we </a:t>
                </a:r>
                <a:r>
                  <a:rPr lang="en-US" sz="3200" dirty="0" smtClean="0"/>
                  <a:t>use SoS for optimization and approximation algorithms?</a:t>
                </a:r>
              </a:p>
              <a:p>
                <a:r>
                  <a:rPr lang="en-US" sz="3200" dirty="0" smtClean="0"/>
                  <a:t>Equations often have parameter(s) we are trying to optimize </a:t>
                </a:r>
              </a:p>
              <a:p>
                <a:r>
                  <a:rPr lang="en-US" sz="3200" dirty="0"/>
                  <a:t>Example: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∀</m:t>
                    </m:r>
                    <m:r>
                      <a:rPr lang="en-US" sz="2800" i="1">
                        <a:latin typeface="Cambria Math"/>
                      </a:rPr>
                      <m:t>𝑖</m:t>
                    </m:r>
                    <m:r>
                      <a:rPr lang="en-US" sz="2800" i="1">
                        <a:latin typeface="Cambria Math"/>
                      </a:rPr>
                      <m:t>,</m:t>
                    </m:r>
                    <m:sSubSup>
                      <m:sSubSupPr>
                        <m:ctrlPr>
                          <a:rPr lang="en-US" sz="28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sz="28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/>
                  <a:t> = 0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∉</m:t>
                    </m:r>
                    <m:r>
                      <a:rPr lang="en-US" sz="2800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</m:e>
                    </m:d>
                  </m:oMath>
                </a14:m>
                <a:endParaRPr lang="en-US" sz="2800" dirty="0"/>
              </a:p>
              <a:p>
                <a:pPr lvl="1"/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8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𝑘</m:t>
                    </m:r>
                  </m:oMath>
                </a14:m>
                <a:endParaRPr lang="en-US" sz="3200" dirty="0" smtClean="0"/>
              </a:p>
              <a:p>
                <a:r>
                  <a:rPr lang="en-US" sz="3200" dirty="0" smtClean="0"/>
                  <a:t>Can use SoS to estimate the optimal value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𝑘</m:t>
                    </m:r>
                  </m:oMath>
                </a14:m>
                <a:endParaRPr lang="en-US" sz="32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524000"/>
                <a:ext cx="8134350" cy="5257800"/>
              </a:xfrm>
              <a:blipFill rotWithShape="1">
                <a:blip r:embed="rId2"/>
                <a:stretch>
                  <a:fillRect l="-1648" t="-2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489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91600" cy="1325563"/>
          </a:xfrm>
        </p:spPr>
        <p:txBody>
          <a:bodyPr/>
          <a:lstStyle/>
          <a:p>
            <a:pPr algn="ctr"/>
            <a:r>
              <a:rPr lang="en-US" dirty="0"/>
              <a:t>Optimization with SoS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839200" cy="1752600"/>
          </a:xfrm>
        </p:spPr>
        <p:txBody>
          <a:bodyPr>
            <a:noAutofit/>
          </a:bodyPr>
          <a:lstStyle/>
          <a:p>
            <a:r>
              <a:rPr lang="en-US" dirty="0" smtClean="0"/>
              <a:t>Want </a:t>
            </a:r>
            <a:r>
              <a:rPr lang="en-US" dirty="0"/>
              <a:t>to optimize </a:t>
            </a:r>
            <a:r>
              <a:rPr lang="en-US" dirty="0" smtClean="0"/>
              <a:t>parameters (such as k) over </a:t>
            </a:r>
            <a:r>
              <a:rPr lang="en-US" dirty="0"/>
              <a:t>green region, SOS optimizes over the blue and green </a:t>
            </a:r>
            <a:r>
              <a:rPr lang="en-US" dirty="0" smtClean="0"/>
              <a:t>regions.</a:t>
            </a:r>
          </a:p>
          <a:p>
            <a:r>
              <a:rPr lang="en-US" dirty="0" smtClean="0"/>
              <a:t>As </a:t>
            </a:r>
            <a:r>
              <a:rPr lang="en-US" dirty="0"/>
              <a:t>we increase the degree, the blue </a:t>
            </a:r>
            <a:r>
              <a:rPr lang="en-US" dirty="0" smtClean="0"/>
              <a:t>region shrinks</a:t>
            </a:r>
            <a:endParaRPr lang="en-US" dirty="0"/>
          </a:p>
          <a:p>
            <a:endParaRPr lang="en-US" sz="3200" dirty="0"/>
          </a:p>
        </p:txBody>
      </p:sp>
      <p:sp>
        <p:nvSpPr>
          <p:cNvPr id="19" name="Rectangle 18"/>
          <p:cNvSpPr/>
          <p:nvPr/>
        </p:nvSpPr>
        <p:spPr>
          <a:xfrm>
            <a:off x="668130" y="3121304"/>
            <a:ext cx="7772400" cy="356659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534684" y="3227643"/>
            <a:ext cx="5867400" cy="288595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18104" y="6103121"/>
            <a:ext cx="66418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Positivstellensatz proof of infeasibility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86357" y="5373866"/>
            <a:ext cx="430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Infeasible but no proof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2093779" y="3482316"/>
            <a:ext cx="4667693" cy="2013458"/>
          </a:xfrm>
          <a:custGeom>
            <a:avLst/>
            <a:gdLst>
              <a:gd name="connsiteX0" fmla="*/ 2434856 w 4667693"/>
              <a:gd name="connsiteY0" fmla="*/ 2232837 h 2232837"/>
              <a:gd name="connsiteX1" fmla="*/ 1371600 w 4667693"/>
              <a:gd name="connsiteY1" fmla="*/ 1924493 h 2232837"/>
              <a:gd name="connsiteX2" fmla="*/ 202019 w 4667693"/>
              <a:gd name="connsiteY2" fmla="*/ 1881963 h 2232837"/>
              <a:gd name="connsiteX3" fmla="*/ 0 w 4667693"/>
              <a:gd name="connsiteY3" fmla="*/ 861237 h 2232837"/>
              <a:gd name="connsiteX4" fmla="*/ 1297172 w 4667693"/>
              <a:gd name="connsiteY4" fmla="*/ 116958 h 2232837"/>
              <a:gd name="connsiteX5" fmla="*/ 2286000 w 4667693"/>
              <a:gd name="connsiteY5" fmla="*/ 542261 h 2232837"/>
              <a:gd name="connsiteX6" fmla="*/ 3519377 w 4667693"/>
              <a:gd name="connsiteY6" fmla="*/ 0 h 2232837"/>
              <a:gd name="connsiteX7" fmla="*/ 4667693 w 4667693"/>
              <a:gd name="connsiteY7" fmla="*/ 956930 h 2232837"/>
              <a:gd name="connsiteX8" fmla="*/ 4380614 w 4667693"/>
              <a:gd name="connsiteY8" fmla="*/ 2094614 h 2232837"/>
              <a:gd name="connsiteX9" fmla="*/ 2434856 w 4667693"/>
              <a:gd name="connsiteY9" fmla="*/ 2232837 h 2232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67693" h="2232837">
                <a:moveTo>
                  <a:pt x="2434856" y="2232837"/>
                </a:moveTo>
                <a:lnTo>
                  <a:pt x="1371600" y="1924493"/>
                </a:lnTo>
                <a:lnTo>
                  <a:pt x="202019" y="1881963"/>
                </a:lnTo>
                <a:lnTo>
                  <a:pt x="0" y="861237"/>
                </a:lnTo>
                <a:lnTo>
                  <a:pt x="1297172" y="116958"/>
                </a:lnTo>
                <a:lnTo>
                  <a:pt x="2286000" y="542261"/>
                </a:lnTo>
                <a:lnTo>
                  <a:pt x="3519377" y="0"/>
                </a:lnTo>
                <a:lnTo>
                  <a:pt x="4667693" y="956930"/>
                </a:lnTo>
                <a:lnTo>
                  <a:pt x="4380614" y="2094614"/>
                </a:lnTo>
                <a:lnTo>
                  <a:pt x="2434856" y="2232837"/>
                </a:lnTo>
                <a:close/>
              </a:path>
            </a:pathLst>
          </a:custGeom>
          <a:solidFill>
            <a:srgbClr val="07FF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95110" y="4280787"/>
            <a:ext cx="38650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Equations are feasible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86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91600" cy="1325563"/>
          </a:xfrm>
        </p:spPr>
        <p:txBody>
          <a:bodyPr/>
          <a:lstStyle/>
          <a:p>
            <a:pPr algn="ctr"/>
            <a:r>
              <a:rPr lang="en-US" dirty="0" smtClean="0"/>
              <a:t>Approximation Algorithms with SoS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143000"/>
                <a:ext cx="8286749" cy="1828800"/>
              </a:xfrm>
            </p:spPr>
            <p:txBody>
              <a:bodyPr>
                <a:noAutofit/>
              </a:bodyPr>
              <a:lstStyle/>
              <a:p>
                <a:r>
                  <a:rPr lang="en-US" sz="3200" dirty="0" smtClean="0"/>
                  <a:t>If there is a method for rounding the pseudo-expectation values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</a:rPr>
                      <m:t>Ẽ</m:t>
                    </m:r>
                  </m:oMath>
                </a14:m>
                <a:r>
                  <a:rPr lang="en-US" sz="3200" dirty="0" smtClean="0"/>
                  <a:t> into an actual solution (with worse parameters), </a:t>
                </a:r>
                <a:r>
                  <a:rPr lang="en-US" sz="3200" dirty="0"/>
                  <a:t>t</a:t>
                </a:r>
                <a:r>
                  <a:rPr lang="en-US" sz="3200" dirty="0" smtClean="0"/>
                  <a:t>his gives an approximation algorithm. </a:t>
                </a:r>
                <a:endParaRPr lang="en-US" sz="3200" dirty="0"/>
              </a:p>
            </p:txBody>
          </p:sp>
        </mc:Choice>
        <mc:Fallback xmlns="">
          <p:sp>
            <p:nvSpPr>
              <p:cNvPr id="1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143000"/>
                <a:ext cx="8286749" cy="1828800"/>
              </a:xfrm>
              <a:blipFill rotWithShape="1">
                <a:blip r:embed="rId2"/>
                <a:stretch>
                  <a:fillRect l="-1619" t="-7000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668130" y="3121304"/>
            <a:ext cx="7772400" cy="356659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534684" y="3227643"/>
            <a:ext cx="5867400" cy="288595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18104" y="6103121"/>
            <a:ext cx="66418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Positivstellensatz proof of infeasibility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86357" y="5373866"/>
            <a:ext cx="430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Infeasible but no proof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2093779" y="3482316"/>
            <a:ext cx="4667693" cy="2013458"/>
          </a:xfrm>
          <a:custGeom>
            <a:avLst/>
            <a:gdLst>
              <a:gd name="connsiteX0" fmla="*/ 2434856 w 4667693"/>
              <a:gd name="connsiteY0" fmla="*/ 2232837 h 2232837"/>
              <a:gd name="connsiteX1" fmla="*/ 1371600 w 4667693"/>
              <a:gd name="connsiteY1" fmla="*/ 1924493 h 2232837"/>
              <a:gd name="connsiteX2" fmla="*/ 202019 w 4667693"/>
              <a:gd name="connsiteY2" fmla="*/ 1881963 h 2232837"/>
              <a:gd name="connsiteX3" fmla="*/ 0 w 4667693"/>
              <a:gd name="connsiteY3" fmla="*/ 861237 h 2232837"/>
              <a:gd name="connsiteX4" fmla="*/ 1297172 w 4667693"/>
              <a:gd name="connsiteY4" fmla="*/ 116958 h 2232837"/>
              <a:gd name="connsiteX5" fmla="*/ 2286000 w 4667693"/>
              <a:gd name="connsiteY5" fmla="*/ 542261 h 2232837"/>
              <a:gd name="connsiteX6" fmla="*/ 3519377 w 4667693"/>
              <a:gd name="connsiteY6" fmla="*/ 0 h 2232837"/>
              <a:gd name="connsiteX7" fmla="*/ 4667693 w 4667693"/>
              <a:gd name="connsiteY7" fmla="*/ 956930 h 2232837"/>
              <a:gd name="connsiteX8" fmla="*/ 4380614 w 4667693"/>
              <a:gd name="connsiteY8" fmla="*/ 2094614 h 2232837"/>
              <a:gd name="connsiteX9" fmla="*/ 2434856 w 4667693"/>
              <a:gd name="connsiteY9" fmla="*/ 2232837 h 2232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67693" h="2232837">
                <a:moveTo>
                  <a:pt x="2434856" y="2232837"/>
                </a:moveTo>
                <a:lnTo>
                  <a:pt x="1371600" y="1924493"/>
                </a:lnTo>
                <a:lnTo>
                  <a:pt x="202019" y="1881963"/>
                </a:lnTo>
                <a:lnTo>
                  <a:pt x="0" y="861237"/>
                </a:lnTo>
                <a:lnTo>
                  <a:pt x="1297172" y="116958"/>
                </a:lnTo>
                <a:lnTo>
                  <a:pt x="2286000" y="542261"/>
                </a:lnTo>
                <a:lnTo>
                  <a:pt x="3519377" y="0"/>
                </a:lnTo>
                <a:lnTo>
                  <a:pt x="4667693" y="956930"/>
                </a:lnTo>
                <a:lnTo>
                  <a:pt x="4380614" y="2094614"/>
                </a:lnTo>
                <a:lnTo>
                  <a:pt x="2434856" y="2232837"/>
                </a:lnTo>
                <a:close/>
              </a:path>
            </a:pathLst>
          </a:custGeom>
          <a:solidFill>
            <a:srgbClr val="07FF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95110" y="4280787"/>
            <a:ext cx="38650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Equations are feasible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306117" y="4573175"/>
            <a:ext cx="179773" cy="18084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3" name="Straight Arrow Connector 2"/>
          <p:cNvCxnSpPr>
            <a:stCxn id="10" idx="2"/>
            <a:endCxn id="28" idx="6"/>
          </p:cNvCxnSpPr>
          <p:nvPr/>
        </p:nvCxnSpPr>
        <p:spPr>
          <a:xfrm flipH="1">
            <a:off x="6497643" y="4663599"/>
            <a:ext cx="808474" cy="9841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6317870" y="4671589"/>
            <a:ext cx="179773" cy="18084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67123" y="4799243"/>
            <a:ext cx="1881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A Solution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639364" y="4280787"/>
            <a:ext cx="179773" cy="18084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63931" y="3682429"/>
            <a:ext cx="3276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Optimal Solution</a:t>
            </a:r>
            <a:endParaRPr lang="en-US" sz="32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402084" y="4369639"/>
                <a:ext cx="490414" cy="587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>
                          <a:solidFill>
                            <a:prstClr val="black"/>
                          </a:solidFill>
                          <a:latin typeface="Cambria Math"/>
                        </a:rPr>
                        <m:t>Ẽ</m:t>
                      </m:r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2084" y="4369639"/>
                <a:ext cx="490414" cy="58791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009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65126"/>
            <a:ext cx="8305800" cy="1325563"/>
          </a:xfrm>
        </p:spPr>
        <p:txBody>
          <a:bodyPr/>
          <a:lstStyle/>
          <a:p>
            <a:pPr algn="ctr"/>
            <a:r>
              <a:rPr lang="en-US" dirty="0" smtClean="0"/>
              <a:t>My Work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2212976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3200" dirty="0" smtClean="0"/>
              <a:t>My work: Analyzing restricted classes of algorithms (path #2).</a:t>
            </a:r>
          </a:p>
          <a:p>
            <a:r>
              <a:rPr lang="en-US" sz="3200" dirty="0"/>
              <a:t>This talk</a:t>
            </a:r>
            <a:r>
              <a:rPr lang="en-US" sz="3200" dirty="0" smtClean="0"/>
              <a:t>: Lower bounds for the </a:t>
            </a:r>
            <a:r>
              <a:rPr lang="en-US" sz="3200" dirty="0">
                <a:solidFill>
                  <a:srgbClr val="FF0000"/>
                </a:solidFill>
              </a:rPr>
              <a:t>Sum of Squares (SoS) </a:t>
            </a:r>
            <a:r>
              <a:rPr lang="en-US" sz="3200" dirty="0"/>
              <a:t>Hierarchy</a:t>
            </a:r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64278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82365"/>
            <a:ext cx="7886700" cy="762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What </a:t>
            </a:r>
            <a:r>
              <a:rPr lang="en-US" dirty="0"/>
              <a:t>d</a:t>
            </a:r>
            <a:r>
              <a:rPr lang="en-US" dirty="0" smtClean="0"/>
              <a:t>egree do </a:t>
            </a:r>
            <a:r>
              <a:rPr lang="en-US" dirty="0"/>
              <a:t>w</a:t>
            </a:r>
            <a:r>
              <a:rPr lang="en-US" dirty="0" smtClean="0"/>
              <a:t>e </a:t>
            </a:r>
            <a:r>
              <a:rPr lang="en-US" dirty="0"/>
              <a:t>n</a:t>
            </a:r>
            <a:r>
              <a:rPr lang="en-US" dirty="0" smtClean="0"/>
              <a:t>eed?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905750" cy="3584575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 smtClean="0"/>
                  <a:t>Question 4: How high do we need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𝑑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dirty="0" smtClean="0"/>
                  <a:t>to </a:t>
                </a:r>
                <a:r>
                  <a:rPr lang="en-US" sz="3200" dirty="0"/>
                  <a:t>be to ensure degree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𝑑</m:t>
                    </m:r>
                  </m:oMath>
                </a14:m>
                <a:r>
                  <a:rPr lang="en-US" sz="3200" dirty="0"/>
                  <a:t> SOS is accurate</a:t>
                </a:r>
                <a:r>
                  <a:rPr lang="en-US" sz="3200" dirty="0" smtClean="0"/>
                  <a:t>?</a:t>
                </a:r>
              </a:p>
              <a:p>
                <a:r>
                  <a:rPr lang="en-US" sz="3200" dirty="0" smtClean="0"/>
                  <a:t>Depends on the problem, this is the fundamental research question about SoS!</a:t>
                </a:r>
              </a:p>
              <a:p>
                <a:r>
                  <a:rPr lang="en-US" sz="3200" dirty="0" smtClean="0"/>
                  <a:t>[</a:t>
                </a:r>
                <a:r>
                  <a:rPr lang="en-US" sz="3200" dirty="0" smtClean="0">
                    <a:solidFill>
                      <a:srgbClr val="0070C0"/>
                    </a:solidFill>
                  </a:rPr>
                  <a:t>BHKKM</a:t>
                </a:r>
                <a:r>
                  <a:rPr lang="en-US" sz="3200" b="1" dirty="0" smtClean="0"/>
                  <a:t>P</a:t>
                </a:r>
                <a:r>
                  <a:rPr lang="en-US" sz="3200" dirty="0" smtClean="0">
                    <a:solidFill>
                      <a:srgbClr val="0070C0"/>
                    </a:solidFill>
                  </a:rPr>
                  <a:t>’16</a:t>
                </a:r>
                <a:r>
                  <a:rPr lang="en-US" sz="3200" dirty="0" smtClean="0"/>
                  <a:t>]: SoS requires</a:t>
                </a:r>
                <a:r>
                  <a:rPr lang="en-US" sz="3200" baseline="30000" dirty="0" smtClean="0"/>
                  <a:t>*</a:t>
                </a:r>
                <a:r>
                  <a:rPr lang="en-US" sz="3200" dirty="0" smtClean="0"/>
                  <a:t> degree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/>
                      </a:rPr>
                      <m:t>Ω</m:t>
                    </m:r>
                    <m:r>
                      <a:rPr lang="en-US" sz="3200" b="0" i="1" smtClean="0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32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3200" b="0" i="1" smtClean="0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3200" dirty="0" smtClean="0"/>
                  <a:t> to be accurate on k-clique for random graphs</a:t>
                </a:r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905750" cy="3584575"/>
              </a:xfrm>
              <a:blipFill rotWithShape="1">
                <a:blip r:embed="rId2"/>
                <a:stretch>
                  <a:fillRect l="-1696" t="-3396" r="-1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41430" y="5867400"/>
                <a:ext cx="7696200" cy="831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prstClr val="black"/>
                    </a:solidFill>
                  </a:rPr>
                  <a:t>*: For technical reasons, proof relaxes the constraint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40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to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≈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430" y="5867400"/>
                <a:ext cx="7696200" cy="831318"/>
              </a:xfrm>
              <a:prstGeom prst="rect">
                <a:avLst/>
              </a:prstGeom>
              <a:blipFill rotWithShape="1">
                <a:blip r:embed="rId3"/>
                <a:stretch>
                  <a:fillRect l="-6097" t="-28676" b="-108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793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2130427"/>
            <a:ext cx="8991600" cy="289877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Calculation for Pseudo-Calibration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94675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Pseudo-calibration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47800"/>
                <a:ext cx="8229600" cy="4876800"/>
              </a:xfrm>
            </p:spPr>
            <p:txBody>
              <a:bodyPr/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Pseudo-calibration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dirty="0"/>
                  <a:t> should match the planted </a:t>
                </a:r>
                <a:r>
                  <a:rPr lang="en-US" dirty="0" smtClean="0"/>
                  <a:t>distribution in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expectation</a:t>
                </a:r>
                <a:r>
                  <a:rPr lang="en-US" dirty="0" smtClean="0"/>
                  <a:t> for all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low </a:t>
                </a:r>
                <a:r>
                  <a:rPr lang="en-US" dirty="0">
                    <a:solidFill>
                      <a:srgbClr val="FF0000"/>
                    </a:solidFill>
                  </a:rPr>
                  <a:t>degree </a:t>
                </a:r>
                <a:r>
                  <a:rPr lang="en-US" dirty="0" smtClean="0"/>
                  <a:t>tests.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47800"/>
                <a:ext cx="8229600" cy="4876800"/>
              </a:xfrm>
              <a:blipFill rotWithShape="1">
                <a:blip r:embed="rId2"/>
                <a:stretch>
                  <a:fillRect l="-1630" t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118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Planted Distribution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199" y="1600199"/>
                <a:ext cx="8534401" cy="4419601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Start with a random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 smtClean="0"/>
                  <a:t>, then put each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in the planted clique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𝜔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den>
                    </m:f>
                    <m:r>
                      <a:rPr lang="en-US" b="0" i="0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dirty="0" smtClean="0"/>
                  <a:t> adding all edges between these vertices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  <a:p>
                <a:r>
                  <a:rPr lang="en-US" dirty="0" smtClean="0"/>
                  <a:t>Definition: 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∈</m:t>
                        </m:r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 smtClean="0"/>
              </a:p>
              <a:p>
                <a:r>
                  <a:rPr lang="en-US" dirty="0" smtClean="0"/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 smtClean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</a:rPr>
                      <m:t>⊆</m:t>
                    </m:r>
                    <m:r>
                      <a:rPr lang="en-US" b="0" i="1" smtClean="0">
                        <a:latin typeface="Cambria Math"/>
                      </a:rPr>
                      <m:t>𝑐𝑙𝑖𝑞𝑢𝑒</m:t>
                    </m:r>
                  </m:oMath>
                </a14:m>
                <a:r>
                  <a:rPr lang="en-US" dirty="0" smtClean="0"/>
                  <a:t>, 0 otherwise</a:t>
                </a:r>
              </a:p>
              <a:p>
                <a:r>
                  <a:rPr lang="en-US" dirty="0" smtClean="0"/>
                  <a:t>Note: This planted distribution only approximately satisfies the constraint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𝜔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600199"/>
                <a:ext cx="8534401" cy="4419601"/>
              </a:xfrm>
              <a:blipFill rotWithShape="1">
                <a:blip r:embed="rId2"/>
                <a:stretch>
                  <a:fillRect l="-1571" t="-1515" r="-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487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Fourier Characters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𝜒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199" y="1600199"/>
                <a:ext cx="8454565" cy="1447801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Definition: Given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𝐸</m:t>
                    </m:r>
                  </m:oMath>
                </a14:m>
                <a:r>
                  <a:rPr lang="en-US" dirty="0" smtClean="0"/>
                  <a:t> of possible edges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 smtClean="0"/>
                  <a:t>, 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𝜒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=−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|</m:t>
                        </m:r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  <m:r>
                          <a:rPr lang="en-US" b="0" i="1" smtClean="0">
                            <a:latin typeface="Cambria Math"/>
                          </a:rPr>
                          <m:t>∖</m:t>
                        </m:r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  <m:r>
                          <a:rPr lang="en-US" b="0" i="1" smtClean="0">
                            <a:latin typeface="Cambria Math"/>
                          </a:rPr>
                          <m:t>)|</m:t>
                        </m:r>
                      </m:sup>
                    </m:sSup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600199"/>
                <a:ext cx="8454565" cy="1447801"/>
              </a:xfrm>
              <a:blipFill rotWithShape="1">
                <a:blip r:embed="rId3"/>
                <a:stretch>
                  <a:fillRect l="-1586" t="-4622" r="-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5005190" y="3073014"/>
            <a:ext cx="537670" cy="53767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699420" y="4340379"/>
            <a:ext cx="537670" cy="53767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005190" y="4340379"/>
            <a:ext cx="537670" cy="53767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>
            <a:stCxn id="4" idx="6"/>
            <a:endCxn id="5" idx="2"/>
          </p:cNvCxnSpPr>
          <p:nvPr/>
        </p:nvCxnSpPr>
        <p:spPr>
          <a:xfrm>
            <a:off x="4237090" y="3341849"/>
            <a:ext cx="7681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5" idx="4"/>
            <a:endCxn id="7" idx="0"/>
          </p:cNvCxnSpPr>
          <p:nvPr/>
        </p:nvCxnSpPr>
        <p:spPr>
          <a:xfrm>
            <a:off x="5274025" y="3610684"/>
            <a:ext cx="0" cy="72969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6" idx="6"/>
            <a:endCxn id="7" idx="2"/>
          </p:cNvCxnSpPr>
          <p:nvPr/>
        </p:nvCxnSpPr>
        <p:spPr>
          <a:xfrm>
            <a:off x="4237090" y="4609214"/>
            <a:ext cx="7681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4" idx="4"/>
            <a:endCxn id="6" idx="0"/>
          </p:cNvCxnSpPr>
          <p:nvPr/>
        </p:nvCxnSpPr>
        <p:spPr>
          <a:xfrm>
            <a:off x="3968255" y="3610684"/>
            <a:ext cx="0" cy="72969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3699420" y="3073014"/>
            <a:ext cx="537670" cy="53767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632073" y="3007765"/>
                <a:ext cx="67236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2073" y="3007765"/>
                <a:ext cx="672364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937843" y="3025909"/>
                <a:ext cx="68185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7843" y="3025909"/>
                <a:ext cx="681853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951702" y="4293274"/>
                <a:ext cx="68185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1702" y="4293274"/>
                <a:ext cx="681853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632073" y="4293274"/>
                <a:ext cx="68185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2073" y="4293274"/>
                <a:ext cx="681853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21086" y="5446933"/>
                <a:ext cx="7642595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prstClr val="black"/>
                    </a:solidFill>
                  </a:rPr>
                  <a:t>Example: If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prstClr val="black"/>
                        </a:solidFill>
                        <a:latin typeface="Cambria Math"/>
                      </a:rPr>
                      <m:t>𝐸</m:t>
                    </m:r>
                    <m:r>
                      <a:rPr lang="en-US" sz="3200" i="1" smtClean="0">
                        <a:solidFill>
                          <a:prstClr val="black"/>
                        </a:solidFill>
                        <a:latin typeface="Cambria Math"/>
                      </a:rPr>
                      <m:t>={</m:t>
                    </m:r>
                    <m:d>
                      <m:dPr>
                        <m:ctrlP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32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3200" i="1" smtClean="0">
                        <a:solidFill>
                          <a:prstClr val="black"/>
                        </a:solidFill>
                        <a:latin typeface="Cambria Math"/>
                      </a:rPr>
                      <m:t>,</m:t>
                    </m:r>
                    <m:d>
                      <m:dPr>
                        <m:ctrlP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32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3200" i="1" smtClean="0">
                        <a:solidFill>
                          <a:prstClr val="black"/>
                        </a:solidFill>
                        <a:latin typeface="Cambria Math"/>
                      </a:rPr>
                      <m:t>,(</m:t>
                    </m:r>
                    <m:sSub>
                      <m:sSubPr>
                        <m:ctrlP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200" i="1" smtClean="0">
                        <a:solidFill>
                          <a:prstClr val="black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US" sz="3200" i="1" smtClean="0">
                        <a:solidFill>
                          <a:prstClr val="black"/>
                        </a:solidFill>
                        <a:latin typeface="Cambria Math"/>
                      </a:rPr>
                      <m:t>)}</m:t>
                    </m:r>
                  </m:oMath>
                </a14:m>
                <a:r>
                  <a:rPr lang="en-US" sz="3200" dirty="0" smtClean="0">
                    <a:solidFill>
                      <a:prstClr val="black"/>
                    </a:solidFill>
                  </a:rPr>
                  <a:t>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𝜒</m:t>
                        </m:r>
                      </m:e>
                      <m:sub>
                        <m: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𝐸</m:t>
                        </m:r>
                      </m:sub>
                    </m:sSub>
                    <m:d>
                      <m:dPr>
                        <m:ctrlP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sz="3200" i="1" smtClean="0">
                        <a:solidFill>
                          <a:prstClr val="black"/>
                        </a:solidFill>
                        <a:latin typeface="Cambria Math"/>
                      </a:rPr>
                      <m:t>=−1</m:t>
                    </m:r>
                  </m:oMath>
                </a14:m>
                <a:r>
                  <a:rPr lang="en-US" sz="3200" dirty="0" smtClean="0">
                    <a:solidFill>
                      <a:prstClr val="black"/>
                    </a:solidFill>
                  </a:rPr>
                  <a:t> as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𝐸</m:t>
                        </m:r>
                        <m: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∖</m:t>
                        </m:r>
                        <m: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𝐸</m:t>
                        </m:r>
                        <m:d>
                          <m:dPr>
                            <m:ctrlPr>
                              <a:rPr lang="en-US" sz="32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𝐺</m:t>
                            </m:r>
                          </m:e>
                        </m:d>
                      </m:e>
                    </m:d>
                    <m:r>
                      <a:rPr lang="en-US" sz="3200" i="1" smtClean="0">
                        <a:solidFill>
                          <a:prstClr val="black"/>
                        </a:solidFill>
                        <a:latin typeface="Cambria Math"/>
                      </a:rPr>
                      <m:t>=1</m:t>
                    </m:r>
                  </m:oMath>
                </a14:m>
                <a:endParaRPr lang="en-US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086" y="5446933"/>
                <a:ext cx="7642595" cy="1077218"/>
              </a:xfrm>
              <a:prstGeom prst="rect">
                <a:avLst/>
              </a:prstGeom>
              <a:blipFill rotWithShape="1">
                <a:blip r:embed="rId8"/>
                <a:stretch>
                  <a:fillRect l="-2075" t="-6818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352726" y="4856164"/>
                <a:ext cx="55374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𝐺</m:t>
                      </m:r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2726" y="4856164"/>
                <a:ext cx="553741" cy="58477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/>
          <p:cNvSpPr/>
          <p:nvPr/>
        </p:nvSpPr>
        <p:spPr>
          <a:xfrm>
            <a:off x="2305180" y="3073014"/>
            <a:ext cx="537670" cy="53767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999410" y="4340379"/>
            <a:ext cx="537670" cy="53767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2305180" y="4340379"/>
            <a:ext cx="537670" cy="53767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27" name="Straight Connector 26"/>
          <p:cNvCxnSpPr>
            <a:stCxn id="31" idx="6"/>
            <a:endCxn id="18" idx="2"/>
          </p:cNvCxnSpPr>
          <p:nvPr/>
        </p:nvCxnSpPr>
        <p:spPr>
          <a:xfrm>
            <a:off x="1537080" y="3341849"/>
            <a:ext cx="7681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9" idx="6"/>
            <a:endCxn id="20" idx="2"/>
          </p:cNvCxnSpPr>
          <p:nvPr/>
        </p:nvCxnSpPr>
        <p:spPr>
          <a:xfrm>
            <a:off x="1537080" y="4609214"/>
            <a:ext cx="7681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31" idx="5"/>
            <a:endCxn id="20" idx="1"/>
          </p:cNvCxnSpPr>
          <p:nvPr/>
        </p:nvCxnSpPr>
        <p:spPr>
          <a:xfrm>
            <a:off x="1458340" y="3531944"/>
            <a:ext cx="925580" cy="8871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999410" y="3073014"/>
            <a:ext cx="537670" cy="53767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932063" y="3007765"/>
                <a:ext cx="67236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063" y="3007765"/>
                <a:ext cx="672364" cy="58477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237833" y="3025909"/>
                <a:ext cx="68185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7833" y="3025909"/>
                <a:ext cx="681853" cy="58477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219904" y="4293273"/>
                <a:ext cx="68185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904" y="4293273"/>
                <a:ext cx="681853" cy="58477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932063" y="4293274"/>
                <a:ext cx="68185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063" y="4293274"/>
                <a:ext cx="681853" cy="58477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644259" y="4842958"/>
                <a:ext cx="55374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4259" y="4842958"/>
                <a:ext cx="553741" cy="58477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Oval 36"/>
          <p:cNvSpPr/>
          <p:nvPr/>
        </p:nvSpPr>
        <p:spPr>
          <a:xfrm>
            <a:off x="7664378" y="3073014"/>
            <a:ext cx="537670" cy="53767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6358608" y="4340379"/>
            <a:ext cx="537670" cy="53767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7664378" y="4340379"/>
            <a:ext cx="537670" cy="53767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6358608" y="3073014"/>
            <a:ext cx="537670" cy="53767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300750" y="3007764"/>
                <a:ext cx="67236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750" y="3007764"/>
                <a:ext cx="672364" cy="58477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597031" y="3025909"/>
                <a:ext cx="68185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031" y="3025909"/>
                <a:ext cx="681853" cy="584775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597031" y="4293272"/>
                <a:ext cx="68185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031" y="4293272"/>
                <a:ext cx="681853" cy="584775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6291261" y="4293274"/>
                <a:ext cx="68185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1261" y="4293274"/>
                <a:ext cx="681853" cy="584775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430300" y="4862158"/>
                <a:ext cx="184858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𝐸</m:t>
                      </m:r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∖</m:t>
                      </m:r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𝐸</m:t>
                      </m:r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𝐺</m:t>
                      </m:r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0300" y="4862158"/>
                <a:ext cx="1848583" cy="584775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Connector 49"/>
          <p:cNvCxnSpPr>
            <a:stCxn id="44" idx="5"/>
            <a:endCxn id="39" idx="1"/>
          </p:cNvCxnSpPr>
          <p:nvPr/>
        </p:nvCxnSpPr>
        <p:spPr>
          <a:xfrm>
            <a:off x="6817538" y="3531944"/>
            <a:ext cx="925580" cy="8871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64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Pseudo-calibration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2"/>
                <a:ext cx="8305800" cy="4876798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For all small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</m:oMath>
                </a14:m>
                <a:r>
                  <a:rPr lang="en-US" dirty="0" smtClean="0"/>
                  <a:t>,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  <m:r>
                          <a:rPr lang="en-US" b="0" i="1" smtClean="0">
                            <a:latin typeface="Cambria Math"/>
                          </a:rPr>
                          <m:t>∼</m:t>
                        </m:r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𝜒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𝐸</m:t>
                            </m:r>
                          </m:sub>
                        </m:sSub>
                        <m:acc>
                          <m:accPr>
                            <m:chr m:val="̃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𝐸</m:t>
                            </m:r>
                          </m:e>
                        </m:acc>
                        <m:r>
                          <a:rPr lang="en-US" b="0" i="1" smtClean="0">
                            <a:latin typeface="Cambria Math"/>
                          </a:rPr>
                          <m:t>[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𝑉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]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∼</m:t>
                        </m:r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𝜔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/>
                      </a:rPr>
                      <m:t>[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𝑉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𝜒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𝐸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]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Right hand side is 0 (over the random part of G) unless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</a:rPr>
                      <m:t>∪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⊆</m:t>
                    </m:r>
                    <m:r>
                      <a:rPr lang="en-US" b="0" i="1" smtClean="0">
                        <a:latin typeface="Cambria Math"/>
                      </a:rPr>
                      <m:t>𝑐𝑙𝑖𝑞𝑢𝑒</m:t>
                    </m:r>
                  </m:oMath>
                </a14:m>
                <a:r>
                  <a:rPr lang="en-US" dirty="0" smtClean="0"/>
                  <a:t>, in which case the right hand side is 1.</a:t>
                </a:r>
              </a:p>
              <a:p>
                <a:r>
                  <a:rPr lang="en-US" dirty="0" smtClean="0"/>
                  <a:t>Each </a:t>
                </a:r>
                <a:r>
                  <a:rPr lang="en-US" dirty="0"/>
                  <a:t>vertex is in the clique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𝜔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 smtClean="0"/>
                  <a:t>, so the right hand side has value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dirty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l-GR" i="1" dirty="0">
                                    <a:latin typeface="Cambria Math"/>
                                  </a:rPr>
                                  <m:t>ω</m:t>
                                </m:r>
                              </m:num>
                              <m:den>
                                <m:r>
                                  <a:rPr lang="en-US" i="1" dirty="0">
                                    <a:latin typeface="Cambria Math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brk m:alnAt="7"/>
                              </m:rPr>
                              <a:rPr lang="en-US" i="1" dirty="0">
                                <a:latin typeface="Cambria Math"/>
                              </a:rPr>
                              <m:t>𝑉</m:t>
                            </m:r>
                            <m:d>
                              <m:dPr>
                                <m:ctrlPr>
                                  <a:rPr lang="en-US" i="1" dirty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brk m:alnAt="7"/>
                                  </m:rPr>
                                  <a:rPr lang="en-US" i="1" dirty="0">
                                    <a:latin typeface="Cambria Math"/>
                                  </a:rPr>
                                  <m:t>𝐸</m:t>
                                </m:r>
                              </m:e>
                            </m:d>
                            <m:r>
                              <a:rPr lang="en-US" i="1" dirty="0">
                                <a:latin typeface="Cambria Math"/>
                              </a:rPr>
                              <m:t>∪</m:t>
                            </m:r>
                            <m:r>
                              <a:rPr lang="en-US" i="1" dirty="0">
                                <a:latin typeface="Cambria Math"/>
                              </a:rPr>
                              <m:t>𝑉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 smtClean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2"/>
                <a:ext cx="8305800" cy="4876798"/>
              </a:xfrm>
              <a:blipFill rotWithShape="1">
                <a:blip r:embed="rId2"/>
                <a:stretch>
                  <a:fillRect l="-1614" t="-1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263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Pseudo-calibrated Moments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∀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 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𝐺</m:t>
                        </m:r>
                        <m:r>
                          <a:rPr lang="en-US" i="1">
                            <a:latin typeface="Cambria Math"/>
                          </a:rPr>
                          <m:t>∼</m:t>
                        </m:r>
                        <m:r>
                          <a:rPr lang="en-US" i="1">
                            <a:latin typeface="Cambria Math"/>
                          </a:rPr>
                          <m:t>𝐺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𝜒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𝐸</m:t>
                            </m:r>
                          </m:sub>
                        </m:sSub>
                        <m:acc>
                          <m:accPr>
                            <m:chr m:val="̃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𝐸</m:t>
                            </m:r>
                          </m:e>
                        </m:acc>
                        <m:r>
                          <a:rPr lang="en-US" i="1">
                            <a:latin typeface="Cambria Math"/>
                          </a:rPr>
                          <m:t>[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]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𝜔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|</m:t>
                        </m:r>
                        <m:r>
                          <a:rPr lang="en-US" i="1">
                            <a:latin typeface="Cambria Math"/>
                          </a:rPr>
                          <m:t>𝑉</m:t>
                        </m:r>
                        <m:r>
                          <a:rPr lang="en-US" i="1">
                            <a:latin typeface="Cambria Math"/>
                          </a:rPr>
                          <m:t>∪</m:t>
                        </m:r>
                        <m:r>
                          <a:rPr lang="en-US" i="1">
                            <a:latin typeface="Cambria Math"/>
                          </a:rPr>
                          <m:t>𝑉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𝐸</m:t>
                        </m:r>
                        <m:r>
                          <a:rPr lang="en-US" i="1">
                            <a:latin typeface="Cambria Math"/>
                          </a:rPr>
                          <m:t>)|</m:t>
                        </m:r>
                      </m:sup>
                    </m:sSup>
                  </m:oMath>
                </a14:m>
                <a:endParaRPr lang="en-US" i="1" dirty="0" smtClean="0">
                  <a:latin typeface="Cambria Math"/>
                </a:endParaRPr>
              </a:p>
              <a:p>
                <a:r>
                  <a:rPr lang="en-US" dirty="0" smtClean="0">
                    <a:latin typeface="Cambria Math"/>
                  </a:rPr>
                  <a:t>Writing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𝐸</m:t>
                        </m:r>
                      </m:e>
                    </m:acc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/>
                              </a:rPr>
                              <m:t>𝑉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 dirty="0">
                            <a:latin typeface="Cambria Math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𝐸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𝐸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</m:e>
                    </m:nary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𝜒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𝐸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dirty="0" smtClean="0">
                    <a:latin typeface="Cambria Math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𝐺</m:t>
                        </m:r>
                        <m:r>
                          <a:rPr lang="en-US" i="1">
                            <a:latin typeface="Cambria Math"/>
                          </a:rPr>
                          <m:t>∼</m:t>
                        </m:r>
                        <m:r>
                          <a:rPr lang="en-US" i="1">
                            <a:latin typeface="Cambria Math"/>
                          </a:rPr>
                          <m:t>𝐺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𝜒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𝐸</m:t>
                            </m:r>
                          </m:sub>
                        </m:sSub>
                        <m:acc>
                          <m:accPr>
                            <m:chr m:val="̃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𝐸</m:t>
                            </m:r>
                          </m:e>
                        </m:acc>
                        <m:r>
                          <a:rPr lang="en-US" i="1">
                            <a:latin typeface="Cambria Math"/>
                          </a:rPr>
                          <m:t>[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]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𝐸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𝜔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|</m:t>
                        </m:r>
                        <m:r>
                          <a:rPr lang="en-US" i="1">
                            <a:latin typeface="Cambria Math"/>
                          </a:rPr>
                          <m:t>𝑉</m:t>
                        </m:r>
                        <m:r>
                          <a:rPr lang="en-US" i="1">
                            <a:latin typeface="Cambria Math"/>
                          </a:rPr>
                          <m:t>∪</m:t>
                        </m:r>
                        <m:r>
                          <a:rPr lang="en-US" i="1">
                            <a:latin typeface="Cambria Math"/>
                          </a:rPr>
                          <m:t>𝑉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𝐸</m:t>
                        </m:r>
                        <m:r>
                          <a:rPr lang="en-US" i="1">
                            <a:latin typeface="Cambria Math"/>
                          </a:rPr>
                          <m:t>)|</m:t>
                        </m:r>
                      </m:sup>
                    </m:sSup>
                  </m:oMath>
                </a14:m>
                <a:endParaRPr lang="en-US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𝐸</m:t>
                        </m:r>
                      </m:e>
                    </m:acc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/>
                              </a:rPr>
                              <m:t>𝑉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 dirty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 dirty="0">
                            <a:latin typeface="Cambria Math"/>
                          </a:rPr>
                          <m:t>𝐸</m:t>
                        </m:r>
                        <m:r>
                          <a:rPr lang="en-US" i="1" dirty="0">
                            <a:latin typeface="Cambria Math"/>
                          </a:rPr>
                          <m:t>: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brk m:alnAt="7"/>
                              </m:rPr>
                              <a:rPr lang="en-US" i="1" dirty="0">
                                <a:latin typeface="Cambria Math"/>
                              </a:rPr>
                              <m:t>𝑉</m:t>
                            </m:r>
                            <m:d>
                              <m:dPr>
                                <m:ctrlPr>
                                  <a:rPr lang="en-US" i="1" dirty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brk m:alnAt="7"/>
                                  </m:rPr>
                                  <a:rPr lang="en-US" i="1" dirty="0">
                                    <a:latin typeface="Cambria Math"/>
                                  </a:rPr>
                                  <m:t>𝐸</m:t>
                                </m:r>
                              </m:e>
                            </m:d>
                            <m:r>
                              <a:rPr lang="en-US" i="1" dirty="0">
                                <a:latin typeface="Cambria Math"/>
                              </a:rPr>
                              <m:t>∪</m:t>
                            </m:r>
                            <m:r>
                              <a:rPr lang="en-US" i="1" dirty="0">
                                <a:latin typeface="Cambria Math"/>
                              </a:rPr>
                              <m:t>𝑉</m:t>
                            </m:r>
                          </m:e>
                        </m:d>
                        <m:r>
                          <a:rPr lang="en-US" i="1" dirty="0">
                            <a:latin typeface="Cambria Math"/>
                          </a:rPr>
                          <m:t>&lt;</m:t>
                        </m:r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 dirty="0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 dirty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l-GR" i="1" dirty="0">
                                        <a:latin typeface="Cambria Math"/>
                                      </a:rPr>
                                      <m:t>ω</m:t>
                                    </m:r>
                                  </m:num>
                                  <m:den>
                                    <m:r>
                                      <a:rPr lang="en-US" i="1" dirty="0">
                                        <a:latin typeface="Cambria Math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 dirty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brk m:alnAt="7"/>
                                  </m:rPr>
                                  <a:rPr lang="en-US" i="1" dirty="0">
                                    <a:latin typeface="Cambria Math"/>
                                  </a:rPr>
                                  <m:t>𝑉</m:t>
                                </m:r>
                                <m:d>
                                  <m:dPr>
                                    <m:ctrlPr>
                                      <a:rPr lang="en-US" i="1" dirty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i="1" dirty="0"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</m:d>
                                <m:r>
                                  <a:rPr lang="en-US" i="1" dirty="0">
                                    <a:latin typeface="Cambria Math"/>
                                  </a:rPr>
                                  <m:t>∪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𝑉</m:t>
                                </m:r>
                              </m:e>
                            </m:d>
                          </m:sup>
                        </m:sSup>
                      </m:e>
                    </m:nary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𝜒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𝐸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𝐷</m:t>
                    </m:r>
                    <m:r>
                      <a:rPr lang="en-US" b="0" i="1" smtClean="0">
                        <a:latin typeface="Cambria Math"/>
                      </a:rPr>
                      <m:t>∼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log</m:t>
                    </m:r>
                    <m:r>
                      <a:rPr lang="en-US" b="0" i="1" smtClean="0">
                        <a:latin typeface="Cambria Math"/>
                      </a:rPr>
                      <m:t>⁡(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is a truncation parameter.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043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65126"/>
            <a:ext cx="8305800" cy="1325563"/>
          </a:xfrm>
        </p:spPr>
        <p:txBody>
          <a:bodyPr/>
          <a:lstStyle/>
          <a:p>
            <a:pPr algn="ctr"/>
            <a:r>
              <a:rPr lang="en-US" dirty="0" smtClean="0"/>
              <a:t>Why Sum of Squares (SoS)?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0377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Broad</a:t>
            </a:r>
            <a:r>
              <a:rPr lang="en-US" dirty="0" smtClean="0"/>
              <a:t>: Meta-algorithm (framework for designing algorithms) which can be applied to a wide variety of problems.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Effective</a:t>
            </a:r>
            <a:r>
              <a:rPr lang="en-US" dirty="0" smtClean="0"/>
              <a:t>: Surprisingly powerful. </a:t>
            </a:r>
            <a:r>
              <a:rPr lang="en-US" dirty="0"/>
              <a:t>C</a:t>
            </a:r>
            <a:r>
              <a:rPr lang="en-US" dirty="0" smtClean="0"/>
              <a:t>aptures several well-known algorithms (max-cut [</a:t>
            </a:r>
            <a:r>
              <a:rPr lang="en-US" dirty="0" smtClean="0">
                <a:solidFill>
                  <a:srgbClr val="0070C0"/>
                </a:solidFill>
              </a:rPr>
              <a:t>GW’95</a:t>
            </a:r>
            <a:r>
              <a:rPr lang="en-US" dirty="0" smtClean="0"/>
              <a:t>], sparsest cut [</a:t>
            </a:r>
            <a:r>
              <a:rPr lang="en-US" dirty="0" smtClean="0">
                <a:solidFill>
                  <a:srgbClr val="0070C0"/>
                </a:solidFill>
              </a:rPr>
              <a:t>ARV’09</a:t>
            </a:r>
            <a:r>
              <a:rPr lang="en-US" dirty="0" smtClean="0"/>
              <a:t>], unique games [</a:t>
            </a:r>
            <a:r>
              <a:rPr lang="en-US" dirty="0" smtClean="0">
                <a:solidFill>
                  <a:srgbClr val="0070C0"/>
                </a:solidFill>
              </a:rPr>
              <a:t>ABS’10</a:t>
            </a:r>
            <a:r>
              <a:rPr lang="en-US" dirty="0" smtClean="0"/>
              <a:t>]) and is conjectured to be optimal for many combinatorial optimization problems!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Simple</a:t>
            </a:r>
            <a:r>
              <a:rPr lang="en-US" dirty="0" smtClean="0"/>
              <a:t>: Essentially only uses the fact that squares are non-negative over the real numbers.</a:t>
            </a:r>
          </a:p>
        </p:txBody>
      </p:sp>
    </p:spTree>
    <p:extLst>
      <p:ext uri="{BB962C8B-B14F-4D97-AF65-F5344CB8AC3E}">
        <p14:creationId xmlns:p14="http://schemas.microsoft.com/office/powerpoint/2010/main" val="262424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16649</TotalTime>
  <Words>5248</Words>
  <Application>Microsoft Office PowerPoint</Application>
  <PresentationFormat>On-screen Show (4:3)</PresentationFormat>
  <Paragraphs>595</Paragraphs>
  <Slides>86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86</vt:i4>
      </vt:variant>
    </vt:vector>
  </HeadingPairs>
  <TitlesOfParts>
    <vt:vector size="98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A Nearly Tight Sum-of-Squares Lower Bound for the Planted Clique Problem</vt:lpstr>
      <vt:lpstr>Talk Outline</vt:lpstr>
      <vt:lpstr>Part I: Introduction/Motivation</vt:lpstr>
      <vt:lpstr>Goal of Complexity Theory</vt:lpstr>
      <vt:lpstr>Upper Bounds</vt:lpstr>
      <vt:lpstr>Lower Bounds</vt:lpstr>
      <vt:lpstr>Lower Bounds: What we can do</vt:lpstr>
      <vt:lpstr>My Work</vt:lpstr>
      <vt:lpstr>Why Sum of Squares (SoS)?</vt:lpstr>
      <vt:lpstr>SoS Applications</vt:lpstr>
      <vt:lpstr>Why prove SoS Lower Bounds?</vt:lpstr>
      <vt:lpstr>Known SoS Lower Bounds</vt:lpstr>
      <vt:lpstr>Planted Clique</vt:lpstr>
      <vt:lpstr>Planted Clique</vt:lpstr>
      <vt:lpstr>Planted Clique Connections</vt:lpstr>
      <vt:lpstr>Planted Clique Bounds</vt:lpstr>
      <vt:lpstr>SoS Planted Clique Bounds</vt:lpstr>
      <vt:lpstr>Upcoming Results</vt:lpstr>
      <vt:lpstr>Part II: A Game for Sum of Squares (SoS)</vt:lpstr>
      <vt:lpstr>Distinguishing via Equations</vt:lpstr>
      <vt:lpstr>Equations for k-Clique</vt:lpstr>
      <vt:lpstr>A Game for the Sum of Squares Hierarchy</vt:lpstr>
      <vt:lpstr>What evidence should we ask for?</vt:lpstr>
      <vt:lpstr>What evidence should we ask for?</vt:lpstr>
      <vt:lpstr>What evidence should we ask for?</vt:lpstr>
      <vt:lpstr>Example: Does K_4 Have a Triangle?</vt:lpstr>
      <vt:lpstr>Example: Does K_4 Have a Triangle?</vt:lpstr>
      <vt:lpstr>Example: Does K_4 Have a Triangle?</vt:lpstr>
      <vt:lpstr>Example: Does C_4 Have a Triangle?</vt:lpstr>
      <vt:lpstr>Optimist Bluffs</vt:lpstr>
      <vt:lpstr>Detecting Lies</vt:lpstr>
      <vt:lpstr>Detecting Lies</vt:lpstr>
      <vt:lpstr>Degree d SoS Hierarchy</vt:lpstr>
      <vt:lpstr>Feasibility Testing with SoS</vt:lpstr>
      <vt:lpstr>SoS Hierarchy</vt:lpstr>
      <vt:lpstr>Part III: SoS on general equations</vt:lpstr>
      <vt:lpstr>General Setup</vt:lpstr>
      <vt:lpstr>Optimist’s strategy: Pseudo-expectation values</vt:lpstr>
      <vt:lpstr>Pessimist’s Strategy: Positivstellensatz/SoS Proofs</vt:lpstr>
      <vt:lpstr>Duality</vt:lpstr>
      <vt:lpstr>Summary: Feasibility Testing with SoS</vt:lpstr>
      <vt:lpstr>Lower Bound Strategy for SoS</vt:lpstr>
      <vt:lpstr>Part IV: Pseudo-Calibration</vt:lpstr>
      <vt:lpstr>Summary so Far</vt:lpstr>
      <vt:lpstr>Bayesian View of E ̃</vt:lpstr>
      <vt:lpstr>Bayesian View of E ̃</vt:lpstr>
      <vt:lpstr>First attempt [MPW’15],[DM’15]</vt:lpstr>
      <vt:lpstr>Why Optimist’s Bluff Fails</vt:lpstr>
      <vt:lpstr>Planted Distribution</vt:lpstr>
      <vt:lpstr>Possible Distinguishing Test</vt:lpstr>
      <vt:lpstr>Attempt 2: [HKPRS’16]</vt:lpstr>
      <vt:lpstr>Pseudo-calibration [BHKKMP’16]</vt:lpstr>
      <vt:lpstr>Part V: Brief Proof Overview</vt:lpstr>
      <vt:lpstr>The Moment Matrix</vt:lpstr>
      <vt:lpstr>Lower Bound Strategy for SoS</vt:lpstr>
      <vt:lpstr>First Lower Bound</vt:lpstr>
      <vt:lpstr>Better M, Better Analysis of M</vt:lpstr>
      <vt:lpstr>Graph Matrices</vt:lpstr>
      <vt:lpstr>Decomposition of Graph Matrices</vt:lpstr>
      <vt:lpstr>Summary</vt:lpstr>
      <vt:lpstr>Summary of Results</vt:lpstr>
      <vt:lpstr>Part VII:  Future Work on SoS</vt:lpstr>
      <vt:lpstr>PowerPoint Presentation</vt:lpstr>
      <vt:lpstr>Understanding SoS Performance</vt:lpstr>
      <vt:lpstr>Power/Limitations of SoS</vt:lpstr>
      <vt:lpstr>Acknowledgements</vt:lpstr>
      <vt:lpstr>PowerPoint Presentation</vt:lpstr>
      <vt:lpstr>Supplementary Slides</vt:lpstr>
      <vt:lpstr>Tensor and Sparse PCA</vt:lpstr>
      <vt:lpstr>Tensor PCA (Single Spike Model)</vt:lpstr>
      <vt:lpstr>Sparse PCA</vt:lpstr>
      <vt:lpstr>Further Details for SoS hierarchy</vt:lpstr>
      <vt:lpstr>Questions on SoS</vt:lpstr>
      <vt:lpstr>Existence of SoS Proofs</vt:lpstr>
      <vt:lpstr>Semidefinite Programs for SoS</vt:lpstr>
      <vt:lpstr>The Moment Matrix</vt:lpstr>
      <vt:lpstr>Optimization with SoS</vt:lpstr>
      <vt:lpstr>Optimization with SoS</vt:lpstr>
      <vt:lpstr>Approximation Algorithms with SoS</vt:lpstr>
      <vt:lpstr>What degree do we need?</vt:lpstr>
      <vt:lpstr>Calculation for Pseudo-Calibration </vt:lpstr>
      <vt:lpstr>Pseudo-calibration</vt:lpstr>
      <vt:lpstr>Planted Distribution</vt:lpstr>
      <vt:lpstr>Fourier Characters χ_E</vt:lpstr>
      <vt:lpstr>Pseudo-calibration</vt:lpstr>
      <vt:lpstr>Pseudo-calibrated Moments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potechin</dc:creator>
  <cp:lastModifiedBy>potechin</cp:lastModifiedBy>
  <cp:revision>925</cp:revision>
  <dcterms:created xsi:type="dcterms:W3CDTF">2014-09-01T16:43:45Z</dcterms:created>
  <dcterms:modified xsi:type="dcterms:W3CDTF">2017-03-20T14:55:13Z</dcterms:modified>
</cp:coreProperties>
</file>